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19" r:id="rId3"/>
    <p:sldId id="320" r:id="rId4"/>
    <p:sldId id="322" r:id="rId5"/>
    <p:sldId id="333" r:id="rId6"/>
    <p:sldId id="323" r:id="rId7"/>
    <p:sldId id="324" r:id="rId8"/>
    <p:sldId id="325" r:id="rId9"/>
    <p:sldId id="326" r:id="rId10"/>
    <p:sldId id="327" r:id="rId11"/>
    <p:sldId id="328" r:id="rId12"/>
    <p:sldId id="329" r:id="rId13"/>
    <p:sldId id="330" r:id="rId14"/>
    <p:sldId id="331" r:id="rId15"/>
    <p:sldId id="332" r:id="rId16"/>
    <p:sldId id="337" r:id="rId17"/>
    <p:sldId id="334" r:id="rId18"/>
    <p:sldId id="373" r:id="rId19"/>
    <p:sldId id="338" r:id="rId20"/>
    <p:sldId id="339" r:id="rId21"/>
    <p:sldId id="340" r:id="rId22"/>
    <p:sldId id="341" r:id="rId23"/>
    <p:sldId id="346" r:id="rId24"/>
    <p:sldId id="348" r:id="rId25"/>
    <p:sldId id="347" r:id="rId26"/>
    <p:sldId id="349" r:id="rId27"/>
    <p:sldId id="343" r:id="rId28"/>
    <p:sldId id="335" r:id="rId29"/>
    <p:sldId id="336" r:id="rId30"/>
    <p:sldId id="350" r:id="rId31"/>
    <p:sldId id="351" r:id="rId32"/>
    <p:sldId id="353" r:id="rId33"/>
    <p:sldId id="354" r:id="rId34"/>
    <p:sldId id="355" r:id="rId35"/>
    <p:sldId id="356" r:id="rId36"/>
    <p:sldId id="357" r:id="rId37"/>
    <p:sldId id="358" r:id="rId38"/>
    <p:sldId id="359" r:id="rId39"/>
    <p:sldId id="360" r:id="rId40"/>
    <p:sldId id="361" r:id="rId41"/>
    <p:sldId id="363" r:id="rId42"/>
    <p:sldId id="369" r:id="rId43"/>
    <p:sldId id="370" r:id="rId44"/>
    <p:sldId id="371" r:id="rId45"/>
    <p:sldId id="365" r:id="rId46"/>
    <p:sldId id="366" r:id="rId47"/>
    <p:sldId id="368" r:id="rId48"/>
    <p:sldId id="36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3B142-4604-45E9-A44A-5AE20922BF68}" type="datetimeFigureOut">
              <a:rPr lang="en-IN" smtClean="0"/>
              <a:t>23-02-2024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6937F-0163-4622-8D81-E8E6BC374597}" type="slidenum">
              <a:rPr lang="en-IN" smtClean="0"/>
              <a:t>‹#›</a:t>
            </a:fld>
            <a:endParaRPr lang="en-IN"/>
          </a:p>
        </p:txBody>
      </p:sp>
    </p:spTree>
    <p:extLst>
      <p:ext uri="{BB962C8B-B14F-4D97-AF65-F5344CB8AC3E}">
        <p14:creationId xmlns:p14="http://schemas.microsoft.com/office/powerpoint/2010/main" val="2296230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7A71956-34A2-42AE-9F4D-6A5763C73464}" type="slidenum">
              <a:rPr lang="en-IN" sz="1200" b="0" strike="noStrike" spc="-1">
                <a:solidFill>
                  <a:srgbClr val="000000"/>
                </a:solidFill>
                <a:latin typeface="+mn-lt"/>
              </a:rPr>
              <a:t>2</a:t>
            </a:fld>
            <a:endParaRPr lang="en-IN"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2AA1C98-1E7C-4B90-8C7D-DC3100B48F0E}" type="slidenum">
              <a:rPr lang="en-IN" sz="1200" b="0" strike="noStrike" spc="-1">
                <a:solidFill>
                  <a:srgbClr val="000000"/>
                </a:solidFill>
                <a:latin typeface="+mn-lt"/>
              </a:rPr>
              <a:t>12</a:t>
            </a:fld>
            <a:endParaRPr lang="en-IN" sz="12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91AD75A-EE10-4FF0-AEF8-A3077777AB37}" type="slidenum">
              <a:rPr lang="en-IN" sz="1200" b="0" strike="noStrike" spc="-1">
                <a:solidFill>
                  <a:srgbClr val="000000"/>
                </a:solidFill>
                <a:latin typeface="+mn-lt"/>
              </a:rPr>
              <a:t>13</a:t>
            </a:fld>
            <a:endParaRPr lang="en-IN" sz="12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B467B60-C71E-46E7-B15C-3977F557B432}" type="slidenum">
              <a:rPr lang="en-IN" sz="1200" b="0" strike="noStrike" spc="-1">
                <a:solidFill>
                  <a:srgbClr val="000000"/>
                </a:solidFill>
                <a:latin typeface="+mn-lt"/>
              </a:rPr>
              <a:t>14</a:t>
            </a:fld>
            <a:endParaRPr lang="en-IN" sz="12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E0210DB-84E3-4B17-BCEF-052ED2DC6329}" type="slidenum">
              <a:rPr lang="en-IN" sz="1200" b="0" strike="noStrike" spc="-1">
                <a:solidFill>
                  <a:srgbClr val="000000"/>
                </a:solidFill>
                <a:latin typeface="+mn-lt"/>
              </a:rPr>
              <a:t>15</a:t>
            </a:fld>
            <a:endParaRPr lang="en-IN"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F5919B6-C090-4F45-B560-BC50A314706F}" type="slidenum">
              <a:rPr lang="en-IN" sz="1200" b="0" strike="noStrike" spc="-1">
                <a:solidFill>
                  <a:srgbClr val="000000"/>
                </a:solidFill>
                <a:latin typeface="+mn-lt"/>
              </a:rPr>
              <a:t>3</a:t>
            </a:fld>
            <a:endParaRPr lang="en-IN"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24749F8-F794-479D-9707-CDC5C53466F9}" type="slidenum">
              <a:rPr lang="en-IN" sz="1200" b="0" strike="noStrike" spc="-1">
                <a:solidFill>
                  <a:srgbClr val="000000"/>
                </a:solidFill>
                <a:latin typeface="+mn-lt"/>
              </a:rPr>
              <a:t>4</a:t>
            </a:fld>
            <a:endParaRPr lang="en-IN"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EDDBC27-E65E-4F64-AD01-DA1AA90DBEBA}" type="slidenum">
              <a:rPr lang="en-IN" sz="1200" b="0" strike="noStrike" spc="-1">
                <a:solidFill>
                  <a:srgbClr val="000000"/>
                </a:solidFill>
                <a:latin typeface="+mn-lt"/>
              </a:rPr>
              <a:t>6</a:t>
            </a:fld>
            <a:endParaRPr lang="en-IN"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9E9FF1A-762B-4CC2-B26C-C2D7CDE59578}" type="slidenum">
              <a:rPr lang="en-IN" sz="1200" b="0" strike="noStrike" spc="-1">
                <a:solidFill>
                  <a:srgbClr val="000000"/>
                </a:solidFill>
                <a:latin typeface="+mn-lt"/>
              </a:rPr>
              <a:t>7</a:t>
            </a:fld>
            <a:endParaRPr lang="en-IN"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F516DF4-3AC7-4267-B20C-5EABC093D2CD}" type="slidenum">
              <a:rPr lang="en-IN" sz="1200" b="0" strike="noStrike" spc="-1">
                <a:solidFill>
                  <a:srgbClr val="000000"/>
                </a:solidFill>
                <a:latin typeface="+mn-lt"/>
              </a:rPr>
              <a:t>8</a:t>
            </a:fld>
            <a:endParaRPr lang="en-IN"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372F1B3-6E5B-43ED-9E7E-1DB95101AAE5}" type="slidenum">
              <a:rPr lang="en-IN" sz="1200" b="0" strike="noStrike" spc="-1">
                <a:solidFill>
                  <a:srgbClr val="000000"/>
                </a:solidFill>
                <a:latin typeface="+mn-lt"/>
              </a:rPr>
              <a:t>9</a:t>
            </a:fld>
            <a:endParaRPr lang="en-IN"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687F577-FAF3-49FA-B79B-03FE5CD809B9}" type="slidenum">
              <a:rPr lang="en-IN" sz="1200" b="0" strike="noStrike" spc="-1">
                <a:solidFill>
                  <a:srgbClr val="000000"/>
                </a:solidFill>
                <a:latin typeface="+mn-lt"/>
              </a:rPr>
              <a:t>10</a:t>
            </a:fld>
            <a:endParaRPr lang="en-IN"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CustomShape 1"/>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9F01749-F288-4310-8C3C-03096E08438E}" type="slidenum">
              <a:rPr lang="en-IN" sz="1200" b="0" strike="noStrike" spc="-1">
                <a:solidFill>
                  <a:srgbClr val="000000"/>
                </a:solidFill>
                <a:latin typeface="+mn-lt"/>
              </a:rPr>
              <a:t>11</a:t>
            </a:fld>
            <a:endParaRPr lang="en-IN"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0DB7-EC94-4AB6-8C04-53F07561B1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B7DD71-2849-4547-8175-674D23879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F3683F-150A-46AA-AC3A-160881E4FDD1}"/>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8130132F-E2C9-4C20-9287-7EA4BCE29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710A3A-13B1-4EE1-A842-DBFB1094499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53569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937F-8979-45F2-8DCA-8B026BE75C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E89B3C-06AC-4CCB-B634-181A72C82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F31C37-D2A6-4DC6-B798-3B23C23DBB4E}"/>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16828C25-579B-4110-A950-CCBEAB497C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50AF42-C778-46B8-8F4B-12317EB072CC}"/>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76563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B14871-1661-4EA8-9800-E95307C920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7DB0CC-FFBD-4225-9FC8-2113C467FC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EA196-06E1-45AC-915C-494B02DF416F}"/>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3999F0C5-D1BF-43B6-9DBC-DAE4CC1AB5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219613-1A0A-4015-A6F2-14EA5F5BFF76}"/>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245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4E48-7278-416D-950A-28B69DCC60B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F81B7F-84A8-43FA-96FB-66DD78111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35361-85A2-4E99-B1E4-50C9C892F947}"/>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EAB81D5C-193A-45D7-B2A3-2CFA66ECB1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118237-3888-4DA4-9BDE-D08DF78599AD}"/>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21082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2609-8059-4CDE-9576-56C296B5B3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E30338-7DB3-45F1-B891-D3FE5B822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8F0D13-2E2D-48F9-B015-C5632C5E248B}"/>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40926DE7-D56F-4EC4-99AC-4C4DBF63AF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189762-A2D8-4B45-B3DF-05B94FF893A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4174574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7BC7-7D0A-4DEE-ADA4-703F549F56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E3EBE5-908D-4533-9DBA-DE4745401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2A1170-5B2C-4718-9DFE-DA00C34395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7C3C9C-4D51-4211-9DE6-73DB430D23FF}"/>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6" name="Footer Placeholder 5">
            <a:extLst>
              <a:ext uri="{FF2B5EF4-FFF2-40B4-BE49-F238E27FC236}">
                <a16:creationId xmlns:a16="http://schemas.microsoft.com/office/drawing/2014/main" id="{BA9A9F4A-7382-4422-8918-4ABF46AB94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2339EB-6614-42CF-A997-D814AA305004}"/>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1409419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B58CE-F733-493E-8ADD-707B3078E3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41FE8B-ACBB-4FD0-9CE5-FF60F4386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1C0795-44B3-43BB-9973-B95F394774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737A82-8C5A-4AE6-BB51-25EBC1105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42498-DE0B-452D-BC6A-49591B245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78065B-D954-4C8C-AF7F-B0E005F1828A}"/>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8" name="Footer Placeholder 7">
            <a:extLst>
              <a:ext uri="{FF2B5EF4-FFF2-40B4-BE49-F238E27FC236}">
                <a16:creationId xmlns:a16="http://schemas.microsoft.com/office/drawing/2014/main" id="{9D61A616-2B9A-4F83-9052-A00F12AD0D2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4A45E32-1172-49CE-8DDE-6FB69134C53B}"/>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79858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3B3A-B7C1-46A7-A2E9-828A11C94C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4F58762-58B5-418A-8559-609CF0B6AFF1}"/>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4" name="Footer Placeholder 3">
            <a:extLst>
              <a:ext uri="{FF2B5EF4-FFF2-40B4-BE49-F238E27FC236}">
                <a16:creationId xmlns:a16="http://schemas.microsoft.com/office/drawing/2014/main" id="{35F8CF8D-5B96-40CE-87E3-E3A1B3C346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466447-D6E7-4BCE-9C38-EAEBD055F47D}"/>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75720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9BAB7-5BC0-4580-81AB-9B4FFE4AEAE6}"/>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3" name="Footer Placeholder 2">
            <a:extLst>
              <a:ext uri="{FF2B5EF4-FFF2-40B4-BE49-F238E27FC236}">
                <a16:creationId xmlns:a16="http://schemas.microsoft.com/office/drawing/2014/main" id="{96A880C0-244A-4071-AB3E-80BCB1AD03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2924CC-B106-4724-BFD1-ACDFB1F47656}"/>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26584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6668-ADD0-4D32-B248-3A46ED5EE4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6028DE-01FC-48DC-A3DB-C205E12ED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F817C3D-9BB2-4F56-850B-C439D932A0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A5042-4DE7-49C4-8D15-45BC1DC2D444}"/>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6" name="Footer Placeholder 5">
            <a:extLst>
              <a:ext uri="{FF2B5EF4-FFF2-40B4-BE49-F238E27FC236}">
                <a16:creationId xmlns:a16="http://schemas.microsoft.com/office/drawing/2014/main" id="{4D71A7D9-6704-4063-8A84-6619246013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7CDCB2-20D5-41B1-BC54-E8EA3C7B46CB}"/>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3801805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FF0C-008F-4CBA-A07C-6164D7F42B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923910-B33F-4A74-A578-020566ABA8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C56D158-1E1E-497F-8362-22027CBA1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6E50F-9FA7-4CE5-B069-F686FA6EE2AC}"/>
              </a:ext>
            </a:extLst>
          </p:cNvPr>
          <p:cNvSpPr>
            <a:spLocks noGrp="1"/>
          </p:cNvSpPr>
          <p:nvPr>
            <p:ph type="dt" sz="half" idx="10"/>
          </p:nvPr>
        </p:nvSpPr>
        <p:spPr/>
        <p:txBody>
          <a:bodyPr/>
          <a:lstStyle/>
          <a:p>
            <a:fld id="{26BC9C78-DA2B-4E19-902D-9ED1C3929D3C}" type="datetimeFigureOut">
              <a:rPr lang="en-IN" smtClean="0"/>
              <a:t>23-02-2024</a:t>
            </a:fld>
            <a:endParaRPr lang="en-IN"/>
          </a:p>
        </p:txBody>
      </p:sp>
      <p:sp>
        <p:nvSpPr>
          <p:cNvPr id="6" name="Footer Placeholder 5">
            <a:extLst>
              <a:ext uri="{FF2B5EF4-FFF2-40B4-BE49-F238E27FC236}">
                <a16:creationId xmlns:a16="http://schemas.microsoft.com/office/drawing/2014/main" id="{FFCE7EB1-9F7E-49E2-B205-AF862E5076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4F8225-4FCA-426C-96E8-256E50F83A00}"/>
              </a:ext>
            </a:extLst>
          </p:cNvPr>
          <p:cNvSpPr>
            <a:spLocks noGrp="1"/>
          </p:cNvSpPr>
          <p:nvPr>
            <p:ph type="sldNum" sz="quarter" idx="12"/>
          </p:nvPr>
        </p:nvSpPr>
        <p:spPr/>
        <p:txBody>
          <a:bodyPr/>
          <a:lstStyle/>
          <a:p>
            <a:fld id="{3833E3DB-026B-4309-B0B2-7E41F65CCEC1}" type="slidenum">
              <a:rPr lang="en-IN" smtClean="0"/>
              <a:t>‹#›</a:t>
            </a:fld>
            <a:endParaRPr lang="en-IN"/>
          </a:p>
        </p:txBody>
      </p:sp>
    </p:spTree>
    <p:extLst>
      <p:ext uri="{BB962C8B-B14F-4D97-AF65-F5344CB8AC3E}">
        <p14:creationId xmlns:p14="http://schemas.microsoft.com/office/powerpoint/2010/main" val="406999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2A3A17-1437-495B-9B4C-96398BC38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28136A-2D97-4673-85CB-B225A0377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7B5DFE-CF26-4EB1-A7DE-E79D32B717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C9C78-DA2B-4E19-902D-9ED1C3929D3C}" type="datetimeFigureOut">
              <a:rPr lang="en-IN" smtClean="0"/>
              <a:t>23-02-2024</a:t>
            </a:fld>
            <a:endParaRPr lang="en-IN"/>
          </a:p>
        </p:txBody>
      </p:sp>
      <p:sp>
        <p:nvSpPr>
          <p:cNvPr id="5" name="Footer Placeholder 4">
            <a:extLst>
              <a:ext uri="{FF2B5EF4-FFF2-40B4-BE49-F238E27FC236}">
                <a16:creationId xmlns:a16="http://schemas.microsoft.com/office/drawing/2014/main" id="{8BF6815A-3470-485B-9A01-1CD313EF2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5A3624-91FB-4D69-A8D5-FFE29FBD3D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3E3DB-026B-4309-B0B2-7E41F65CCEC1}" type="slidenum">
              <a:rPr lang="en-IN" smtClean="0"/>
              <a:t>‹#›</a:t>
            </a:fld>
            <a:endParaRPr lang="en-IN"/>
          </a:p>
        </p:txBody>
      </p:sp>
    </p:spTree>
    <p:extLst>
      <p:ext uri="{BB962C8B-B14F-4D97-AF65-F5344CB8AC3E}">
        <p14:creationId xmlns:p14="http://schemas.microsoft.com/office/powerpoint/2010/main" val="344551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ology.org/explanatory-response-variables/" TargetMode="External"/><Relationship Id="rId2" Type="http://schemas.openxmlformats.org/officeDocument/2006/relationships/hyperlink" Target="https://www.statology.org/multiple-linear-regress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statisticsbyjim.com/glossary/alternative-hypothesi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j-pcs.org/viewimage.asp?img=JPractCardiovascSci_2020_6_2_116_293527_t14.jpg"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j-pcs.org/viewimage.asp?img=JPractCardiovascSci_2020_6_2_116_293527_t14.jpg"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57BB-0570-4614-9C53-3DEB4021256E}"/>
              </a:ext>
            </a:extLst>
          </p:cNvPr>
          <p:cNvSpPr>
            <a:spLocks noGrp="1"/>
          </p:cNvSpPr>
          <p:nvPr>
            <p:ph type="ctrTitle"/>
          </p:nvPr>
        </p:nvSpPr>
        <p:spPr/>
        <p:txBody>
          <a:bodyPr/>
          <a:lstStyle/>
          <a:p>
            <a:r>
              <a:rPr lang="en-IN" dirty="0"/>
              <a:t>Chapter 3</a:t>
            </a:r>
          </a:p>
        </p:txBody>
      </p:sp>
      <p:sp>
        <p:nvSpPr>
          <p:cNvPr id="3" name="Subtitle 2">
            <a:extLst>
              <a:ext uri="{FF2B5EF4-FFF2-40B4-BE49-F238E27FC236}">
                <a16:creationId xmlns:a16="http://schemas.microsoft.com/office/drawing/2014/main" id="{EE267722-E7D1-4609-B200-1AD20A2958A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61068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3666563E-3BE1-4D7C-96BF-F067386E59D2}" type="slidenum">
              <a:rPr lang="en-IN" sz="1400" spc="-1">
                <a:solidFill>
                  <a:srgbClr val="FFFFFF"/>
                </a:solidFill>
                <a:latin typeface="Berlin Sans FB Demi"/>
                <a:ea typeface="DejaVu Sans"/>
              </a:rPr>
              <a:t>10</a:t>
            </a:fld>
            <a:endParaRPr lang="en-IN" sz="1400" spc="-1">
              <a:latin typeface="Arial"/>
            </a:endParaRPr>
          </a:p>
        </p:txBody>
      </p:sp>
      <p:sp>
        <p:nvSpPr>
          <p:cNvPr id="913"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4"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5"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16" name="Content Placeholder 5"/>
          <p:cNvPicPr/>
          <p:nvPr/>
        </p:nvPicPr>
        <p:blipFill>
          <a:blip r:embed="rId3"/>
          <a:stretch/>
        </p:blipFill>
        <p:spPr>
          <a:xfrm>
            <a:off x="3276480" y="900720"/>
            <a:ext cx="6094800" cy="4570920"/>
          </a:xfrm>
          <a:prstGeom prst="rect">
            <a:avLst/>
          </a:prstGeom>
          <a:ln w="9360">
            <a:noFill/>
          </a:ln>
        </p:spPr>
      </p:pic>
      <p:sp>
        <p:nvSpPr>
          <p:cNvPr id="917" name="CustomShape 5"/>
          <p:cNvSpPr/>
          <p:nvPr/>
        </p:nvSpPr>
        <p:spPr>
          <a:xfrm>
            <a:off x="1670160" y="566316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63AF2B67-6346-4515-A70B-AE9AD0A179BE}" type="slidenum">
              <a:rPr lang="en-IN" sz="1400" spc="-1">
                <a:solidFill>
                  <a:srgbClr val="FFFFFF"/>
                </a:solidFill>
                <a:latin typeface="Franklin Gothic Book"/>
                <a:ea typeface="DejaVu Sans"/>
              </a:rPr>
              <a:t>10</a:t>
            </a:fld>
            <a:endParaRPr lang="en-IN" sz="1400" spc="-1">
              <a:latin typeface="Arial"/>
            </a:endParaRPr>
          </a:p>
        </p:txBody>
      </p:sp>
      <p:pic>
        <p:nvPicPr>
          <p:cNvPr id="918" name="Picture 2"/>
          <p:cNvPicPr/>
          <p:nvPr/>
        </p:nvPicPr>
        <p:blipFill>
          <a:blip r:embed="rId4"/>
          <a:stretch/>
        </p:blipFill>
        <p:spPr>
          <a:xfrm>
            <a:off x="4038600" y="5244120"/>
            <a:ext cx="3932640" cy="8467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F3B01D14-2D62-41AC-82CE-FB7B5C9A3CF9}" type="slidenum">
              <a:rPr lang="en-IN" sz="1400" spc="-1">
                <a:solidFill>
                  <a:srgbClr val="FFFFFF"/>
                </a:solidFill>
                <a:latin typeface="Berlin Sans FB Demi"/>
                <a:ea typeface="DejaVu Sans"/>
              </a:rPr>
              <a:t>11</a:t>
            </a:fld>
            <a:endParaRPr lang="en-IN" sz="1400" spc="-1">
              <a:latin typeface="Arial"/>
            </a:endParaRPr>
          </a:p>
        </p:txBody>
      </p:sp>
      <p:sp>
        <p:nvSpPr>
          <p:cNvPr id="920"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1"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2"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23"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8776B54E-4A94-48D5-A155-CAFF15DB3C7A}" type="slidenum">
              <a:rPr lang="en-IN" sz="1400" spc="-1">
                <a:solidFill>
                  <a:srgbClr val="FFFFFF"/>
                </a:solidFill>
                <a:latin typeface="Berlin Sans FB Demi"/>
                <a:ea typeface="DejaVu Sans"/>
              </a:rPr>
              <a:t>12</a:t>
            </a:fld>
            <a:endParaRPr lang="en-IN" sz="1400" spc="-1">
              <a:latin typeface="Arial"/>
            </a:endParaRPr>
          </a:p>
        </p:txBody>
      </p:sp>
      <p:sp>
        <p:nvSpPr>
          <p:cNvPr id="925"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6"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27"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28"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2A5D798F-E62E-488F-8F6D-D0F9FE8E0916}" type="slidenum">
              <a:rPr lang="en-IN" sz="1400" spc="-1">
                <a:solidFill>
                  <a:srgbClr val="FFFFFF"/>
                </a:solidFill>
                <a:latin typeface="Berlin Sans FB Demi"/>
                <a:ea typeface="DejaVu Sans"/>
              </a:rPr>
              <a:t>13</a:t>
            </a:fld>
            <a:endParaRPr lang="en-IN" sz="1400" spc="-1">
              <a:latin typeface="Arial"/>
            </a:endParaRPr>
          </a:p>
        </p:txBody>
      </p:sp>
      <p:sp>
        <p:nvSpPr>
          <p:cNvPr id="930"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1"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2"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pic>
        <p:nvPicPr>
          <p:cNvPr id="933" name="Content Placeholder 4"/>
          <p:cNvPicPr/>
          <p:nvPr/>
        </p:nvPicPr>
        <p:blipFill>
          <a:blip r:embed="rId3"/>
          <a:stretch/>
        </p:blipFill>
        <p:spPr>
          <a:xfrm>
            <a:off x="3276480" y="1448280"/>
            <a:ext cx="6095160" cy="4571280"/>
          </a:xfrm>
          <a:prstGeom prst="rect">
            <a:avLst/>
          </a:prstGeom>
          <a:ln w="936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57F6F79B-F701-4F86-8AEA-2D8A0417C80B}" type="slidenum">
              <a:rPr lang="en-IN" sz="1400" spc="-1">
                <a:solidFill>
                  <a:srgbClr val="FFFFFF"/>
                </a:solidFill>
                <a:latin typeface="Berlin Sans FB Demi"/>
                <a:ea typeface="DejaVu Sans"/>
              </a:rPr>
              <a:t>14</a:t>
            </a:fld>
            <a:endParaRPr lang="en-IN" sz="1400" spc="-1">
              <a:latin typeface="Arial"/>
            </a:endParaRPr>
          </a:p>
        </p:txBody>
      </p:sp>
      <p:sp>
        <p:nvSpPr>
          <p:cNvPr id="935"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6"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37"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sp>
        <p:nvSpPr>
          <p:cNvPr id="938" name="CustomShape 5"/>
          <p:cNvSpPr/>
          <p:nvPr/>
        </p:nvSpPr>
        <p:spPr>
          <a:xfrm>
            <a:off x="2438760" y="1448280"/>
            <a:ext cx="7771680" cy="4571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oAutofit/>
          </a:bodyPr>
          <a:lstStyle/>
          <a:p>
            <a:pPr marL="272880" indent="-272160">
              <a:spcBef>
                <a:spcPts val="575"/>
              </a:spcBef>
              <a:buClr>
                <a:srgbClr val="D34817"/>
              </a:buClr>
              <a:buSzPct val="85000"/>
              <a:buFont typeface="Wingdings 2" charset="2"/>
              <a:buChar char=""/>
            </a:pPr>
            <a:r>
              <a:rPr lang="en-IN" sz="2600" spc="-1">
                <a:solidFill>
                  <a:srgbClr val="000000"/>
                </a:solidFill>
                <a:latin typeface="Perpetua"/>
              </a:rPr>
              <a:t>Predict how much snow will fall 2017 </a:t>
            </a:r>
            <a:endParaRPr lang="en-IN" sz="2600" spc="-1">
              <a:latin typeface="Arial"/>
            </a:endParaRPr>
          </a:p>
        </p:txBody>
      </p:sp>
      <p:pic>
        <p:nvPicPr>
          <p:cNvPr id="939" name="Picture 7"/>
          <p:cNvPicPr/>
          <p:nvPr/>
        </p:nvPicPr>
        <p:blipFill>
          <a:blip r:embed="rId3"/>
          <a:stretch/>
        </p:blipFill>
        <p:spPr>
          <a:xfrm>
            <a:off x="4495800" y="2362320"/>
            <a:ext cx="2466360" cy="313308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904758BA-6D62-4A12-9865-DC9ED293E483}" type="slidenum">
              <a:rPr lang="en-IN" sz="1400" spc="-1">
                <a:solidFill>
                  <a:srgbClr val="FFFFFF"/>
                </a:solidFill>
                <a:latin typeface="Berlin Sans FB Demi"/>
                <a:ea typeface="DejaVu Sans"/>
              </a:rPr>
              <a:t>15</a:t>
            </a:fld>
            <a:endParaRPr lang="en-IN" sz="1400" spc="-1">
              <a:latin typeface="Arial"/>
            </a:endParaRPr>
          </a:p>
        </p:txBody>
      </p:sp>
      <p:sp>
        <p:nvSpPr>
          <p:cNvPr id="94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4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4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 Regression Analysis</a:t>
            </a:r>
            <a:endParaRPr lang="en-IN" sz="3200" spc="-1">
              <a:latin typeface="Arial"/>
            </a:endParaRPr>
          </a:p>
        </p:txBody>
      </p:sp>
      <p:sp>
        <p:nvSpPr>
          <p:cNvPr id="944" name="CustomShape 5"/>
          <p:cNvSpPr/>
          <p:nvPr/>
        </p:nvSpPr>
        <p:spPr>
          <a:xfrm>
            <a:off x="2438760" y="1447920"/>
            <a:ext cx="7771680" cy="457128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oAutofit/>
          </a:bodyPr>
          <a:lstStyle/>
          <a:p>
            <a:pPr marL="272880" indent="-272160">
              <a:spcBef>
                <a:spcPts val="575"/>
              </a:spcBef>
              <a:buClr>
                <a:srgbClr val="D34817"/>
              </a:buClr>
              <a:buSzPct val="85000"/>
              <a:buFont typeface="Wingdings 2" charset="2"/>
              <a:buChar char=""/>
            </a:pPr>
            <a:r>
              <a:rPr lang="en-IN" sz="2600" spc="-1">
                <a:solidFill>
                  <a:srgbClr val="000000"/>
                </a:solidFill>
                <a:latin typeface="Perpetua"/>
              </a:rPr>
              <a:t>y = -2.2923x + 4624.4</a:t>
            </a:r>
            <a:endParaRPr lang="en-IN" sz="2600" spc="-1">
              <a:latin typeface="Arial"/>
            </a:endParaRPr>
          </a:p>
          <a:p>
            <a:pPr marL="272880" indent="-272160">
              <a:spcBef>
                <a:spcPts val="575"/>
              </a:spcBef>
              <a:buClr>
                <a:srgbClr val="D34817"/>
              </a:buClr>
              <a:buSzPct val="85000"/>
              <a:buFont typeface="Wingdings 2" charset="2"/>
              <a:buChar char=""/>
            </a:pPr>
            <a:r>
              <a:rPr lang="en-IN" sz="2600" spc="-1">
                <a:solidFill>
                  <a:srgbClr val="000000"/>
                </a:solidFill>
                <a:latin typeface="Perpetua"/>
              </a:rPr>
              <a:t>y = 2.2923(2017) + 4624.4 = 0.8 inches.</a:t>
            </a:r>
            <a:endParaRPr lang="en-IN" sz="2600" spc="-1">
              <a:latin typeface="Arial"/>
            </a:endParaRPr>
          </a:p>
          <a:p>
            <a:pPr>
              <a:spcBef>
                <a:spcPts val="575"/>
              </a:spcBef>
            </a:pPr>
            <a:endParaRPr lang="en-IN" sz="2600" spc="-1">
              <a:latin typeface="Arial"/>
            </a:endParaRPr>
          </a:p>
        </p:txBody>
      </p:sp>
      <p:sp>
        <p:nvSpPr>
          <p:cNvPr id="945" name="CustomShape 6"/>
          <p:cNvSpPr/>
          <p:nvPr/>
        </p:nvSpPr>
        <p:spPr>
          <a:xfrm>
            <a:off x="1670520" y="6210360"/>
            <a:ext cx="456480" cy="45648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8DA22C1-1CA8-48AA-8C23-FE6B7EDBACC2}" type="slidenum">
              <a:rPr lang="en-IN" sz="1400" spc="-1">
                <a:solidFill>
                  <a:srgbClr val="FFFFFF"/>
                </a:solidFill>
                <a:latin typeface="Franklin Gothic Book"/>
              </a:rPr>
              <a:t>15</a:t>
            </a:fld>
            <a:endParaRPr lang="en-IN" sz="1400" spc="-1">
              <a:latin typeface="Arial"/>
            </a:endParaRPr>
          </a:p>
        </p:txBody>
      </p:sp>
      <p:pic>
        <p:nvPicPr>
          <p:cNvPr id="946" name="Picture 4"/>
          <p:cNvPicPr/>
          <p:nvPr/>
        </p:nvPicPr>
        <p:blipFill>
          <a:blip r:embed="rId3"/>
          <a:stretch/>
        </p:blipFill>
        <p:spPr>
          <a:xfrm>
            <a:off x="3200880" y="2819520"/>
            <a:ext cx="5942880" cy="342828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24B5-036E-4721-9AAC-519E3E3D0049}"/>
              </a:ext>
            </a:extLst>
          </p:cNvPr>
          <p:cNvSpPr>
            <a:spLocks noGrp="1"/>
          </p:cNvSpPr>
          <p:nvPr>
            <p:ph type="title"/>
          </p:nvPr>
        </p:nvSpPr>
        <p:spPr>
          <a:xfrm>
            <a:off x="838200" y="365125"/>
            <a:ext cx="10515600" cy="1377048"/>
          </a:xfrm>
        </p:spPr>
        <p:txBody>
          <a:bodyPr>
            <a:normAutofit fontScale="90000"/>
          </a:bodyPr>
          <a:lstStyle/>
          <a:p>
            <a:pPr algn="ctr"/>
            <a:br>
              <a:rPr lang="en-IN" dirty="0"/>
            </a:br>
            <a:br>
              <a:rPr lang="en-IN" dirty="0"/>
            </a:br>
            <a:r>
              <a:rPr lang="en-US" b="0" i="0" u="none" strike="noStrike" dirty="0">
                <a:solidFill>
                  <a:srgbClr val="9B59B6"/>
                </a:solidFill>
                <a:effectLst/>
                <a:latin typeface="Helvetica" panose="020B0604020202020204" pitchFamily="34" charset="0"/>
                <a:hlinkClick r:id="rId2"/>
              </a:rPr>
              <a:t>Multiple linear regression</a:t>
            </a:r>
            <a:r>
              <a:rPr lang="en-US" b="0" i="0" dirty="0">
                <a:solidFill>
                  <a:srgbClr val="000000"/>
                </a:solidFill>
                <a:effectLst/>
                <a:latin typeface="Helvetica" panose="020B0604020202020204" pitchFamily="34" charset="0"/>
              </a:rPr>
              <a:t> </a:t>
            </a:r>
            <a:br>
              <a:rPr lang="en-IN" dirty="0"/>
            </a:br>
            <a:br>
              <a:rPr lang="en-IN" dirty="0"/>
            </a:br>
            <a:endParaRPr lang="en-IN" dirty="0"/>
          </a:p>
        </p:txBody>
      </p:sp>
      <p:sp>
        <p:nvSpPr>
          <p:cNvPr id="3" name="Content Placeholder 2">
            <a:extLst>
              <a:ext uri="{FF2B5EF4-FFF2-40B4-BE49-F238E27FC236}">
                <a16:creationId xmlns:a16="http://schemas.microsoft.com/office/drawing/2014/main" id="{900A5C9A-3D09-46E3-87AE-C3DE6D636FAA}"/>
              </a:ext>
            </a:extLst>
          </p:cNvPr>
          <p:cNvSpPr>
            <a:spLocks noGrp="1"/>
          </p:cNvSpPr>
          <p:nvPr>
            <p:ph idx="1"/>
          </p:nvPr>
        </p:nvSpPr>
        <p:spPr/>
        <p:txBody>
          <a:bodyPr>
            <a:normAutofit lnSpcReduction="10000"/>
          </a:bodyPr>
          <a:lstStyle/>
          <a:p>
            <a:pPr fontAlgn="base"/>
            <a:r>
              <a:rPr lang="en-US" b="0" i="0" u="none" strike="noStrike" dirty="0">
                <a:solidFill>
                  <a:srgbClr val="9B59B6"/>
                </a:solidFill>
                <a:effectLst/>
                <a:latin typeface="Helvetica" panose="020B0604020202020204" pitchFamily="34" charset="0"/>
                <a:hlinkClick r:id="rId2"/>
              </a:rPr>
              <a:t>Multiple linear regression</a:t>
            </a:r>
            <a:r>
              <a:rPr lang="en-US" b="0" i="0" dirty="0">
                <a:solidFill>
                  <a:srgbClr val="000000"/>
                </a:solidFill>
                <a:effectLst/>
                <a:latin typeface="Helvetica" panose="020B0604020202020204" pitchFamily="34" charset="0"/>
              </a:rPr>
              <a:t> is a method we can use to quantify the relationship between two or more predictor variables and a </a:t>
            </a:r>
            <a:r>
              <a:rPr lang="en-US" b="0" i="0" u="none" strike="noStrike" dirty="0">
                <a:solidFill>
                  <a:srgbClr val="9B59B6"/>
                </a:solidFill>
                <a:effectLst/>
                <a:latin typeface="Helvetica" panose="020B0604020202020204" pitchFamily="34" charset="0"/>
                <a:hlinkClick r:id="rId3"/>
              </a:rPr>
              <a:t>response variable</a:t>
            </a:r>
            <a:r>
              <a:rPr lang="en-US" b="0" i="0" dirty="0">
                <a:solidFill>
                  <a:srgbClr val="000000"/>
                </a:solidFill>
                <a:effectLst/>
                <a:latin typeface="Helvetica" panose="020B0604020202020204" pitchFamily="34" charset="0"/>
              </a:rPr>
              <a:t>.</a:t>
            </a:r>
          </a:p>
          <a:p>
            <a:pPr marL="0" indent="0" fontAlgn="base">
              <a:buNone/>
            </a:pPr>
            <a:endParaRPr lang="en-US" b="0" i="0" dirty="0">
              <a:solidFill>
                <a:srgbClr val="000000"/>
              </a:solidFill>
              <a:effectLst/>
              <a:latin typeface="Helvetica" panose="020B0604020202020204" pitchFamily="34" charset="0"/>
            </a:endParaRPr>
          </a:p>
          <a:p>
            <a:pPr marL="457200" lvl="1" indent="0" fontAlgn="base">
              <a:buNone/>
            </a:pPr>
            <a:r>
              <a:rPr lang="en-US" b="1" i="0" dirty="0">
                <a:solidFill>
                  <a:srgbClr val="000000"/>
                </a:solidFill>
                <a:effectLst/>
                <a:latin typeface="inherit"/>
              </a:rPr>
              <a:t>Y	 = β</a:t>
            </a:r>
            <a:r>
              <a:rPr lang="en-US" b="1" i="0" baseline="-25000" dirty="0">
                <a:solidFill>
                  <a:srgbClr val="000000"/>
                </a:solidFill>
                <a:effectLst/>
                <a:latin typeface="inherit"/>
              </a:rPr>
              <a:t>0</a:t>
            </a:r>
            <a:r>
              <a:rPr lang="en-US" b="1" i="0" dirty="0">
                <a:solidFill>
                  <a:srgbClr val="000000"/>
                </a:solidFill>
                <a:effectLst/>
                <a:latin typeface="inherit"/>
              </a:rPr>
              <a:t> + β</a:t>
            </a:r>
            <a:r>
              <a:rPr lang="en-US" b="1" i="0" baseline="-25000" dirty="0">
                <a:solidFill>
                  <a:srgbClr val="000000"/>
                </a:solidFill>
                <a:effectLst/>
                <a:latin typeface="inherit"/>
              </a:rPr>
              <a:t>1</a:t>
            </a:r>
            <a:r>
              <a:rPr lang="en-US" b="1" i="0" dirty="0">
                <a:solidFill>
                  <a:srgbClr val="000000"/>
                </a:solidFill>
                <a:effectLst/>
                <a:latin typeface="inherit"/>
              </a:rPr>
              <a:t>X</a:t>
            </a:r>
            <a:r>
              <a:rPr lang="en-US" b="1" i="0" baseline="-25000" dirty="0">
                <a:solidFill>
                  <a:srgbClr val="000000"/>
                </a:solidFill>
                <a:effectLst/>
                <a:latin typeface="inherit"/>
              </a:rPr>
              <a:t>1</a:t>
            </a:r>
            <a:r>
              <a:rPr lang="en-US" b="1" i="0" dirty="0">
                <a:solidFill>
                  <a:srgbClr val="000000"/>
                </a:solidFill>
                <a:effectLst/>
                <a:latin typeface="inherit"/>
              </a:rPr>
              <a:t> + β</a:t>
            </a:r>
            <a:r>
              <a:rPr lang="en-US" b="1" i="0" baseline="-25000" dirty="0">
                <a:solidFill>
                  <a:srgbClr val="000000"/>
                </a:solidFill>
                <a:effectLst/>
                <a:latin typeface="inherit"/>
              </a:rPr>
              <a:t>2</a:t>
            </a:r>
            <a:r>
              <a:rPr lang="en-US" b="1" i="0" dirty="0">
                <a:solidFill>
                  <a:srgbClr val="000000"/>
                </a:solidFill>
                <a:effectLst/>
                <a:latin typeface="inherit"/>
              </a:rPr>
              <a:t>X</a:t>
            </a:r>
            <a:r>
              <a:rPr lang="en-US" b="1" i="0" baseline="-25000" dirty="0">
                <a:solidFill>
                  <a:srgbClr val="000000"/>
                </a:solidFill>
                <a:effectLst/>
                <a:latin typeface="inherit"/>
              </a:rPr>
              <a:t>2</a:t>
            </a:r>
            <a:r>
              <a:rPr lang="en-US" b="1" i="0" dirty="0">
                <a:solidFill>
                  <a:srgbClr val="000000"/>
                </a:solidFill>
                <a:effectLst/>
                <a:latin typeface="inherit"/>
              </a:rPr>
              <a:t> + … + β</a:t>
            </a:r>
            <a:r>
              <a:rPr lang="en-US" b="1" i="0" baseline="-25000" dirty="0" err="1">
                <a:solidFill>
                  <a:srgbClr val="000000"/>
                </a:solidFill>
                <a:effectLst/>
                <a:latin typeface="inherit"/>
              </a:rPr>
              <a:t>p</a:t>
            </a:r>
            <a:r>
              <a:rPr lang="en-US" b="1" i="0" dirty="0" err="1">
                <a:solidFill>
                  <a:srgbClr val="000000"/>
                </a:solidFill>
                <a:effectLst/>
                <a:latin typeface="inherit"/>
              </a:rPr>
              <a:t>X</a:t>
            </a:r>
            <a:r>
              <a:rPr lang="en-US" b="1" i="0" baseline="-25000" dirty="0" err="1">
                <a:solidFill>
                  <a:srgbClr val="000000"/>
                </a:solidFill>
                <a:effectLst/>
                <a:latin typeface="inherit"/>
              </a:rPr>
              <a:t>p</a:t>
            </a:r>
            <a:r>
              <a:rPr lang="en-US" b="1" i="0" dirty="0">
                <a:solidFill>
                  <a:srgbClr val="000000"/>
                </a:solidFill>
                <a:effectLst/>
                <a:latin typeface="inherit"/>
              </a:rPr>
              <a:t> + ε</a:t>
            </a:r>
            <a:endParaRPr lang="en-US" b="0" i="0" dirty="0">
              <a:solidFill>
                <a:srgbClr val="3D3D3D"/>
              </a:solidFill>
              <a:effectLst/>
              <a:latin typeface="Lato" panose="020B0604020202020204" pitchFamily="34" charset="0"/>
            </a:endParaRPr>
          </a:p>
          <a:p>
            <a:pPr marL="457200" lvl="1" indent="0" fontAlgn="base">
              <a:buNone/>
            </a:pPr>
            <a:r>
              <a:rPr lang="en-US" b="0" i="0" dirty="0">
                <a:solidFill>
                  <a:srgbClr val="000000"/>
                </a:solidFill>
                <a:effectLst/>
                <a:latin typeface="Helvetica" panose="020B0604020202020204" pitchFamily="34" charset="0"/>
              </a:rPr>
              <a:t>where:</a:t>
            </a:r>
            <a:endParaRPr lang="en-US" b="0" i="0" dirty="0">
              <a:solidFill>
                <a:srgbClr val="3D3D3D"/>
              </a:solidFill>
              <a:effectLst/>
              <a:latin typeface="Lato" panose="020B0604020202020204" pitchFamily="34" charset="0"/>
            </a:endParaRPr>
          </a:p>
          <a:p>
            <a:pPr marL="457200" lvl="1" indent="0" fontAlgn="base">
              <a:buNone/>
            </a:pPr>
            <a:r>
              <a:rPr lang="en-US" b="1" i="0" dirty="0">
                <a:solidFill>
                  <a:srgbClr val="000000"/>
                </a:solidFill>
                <a:effectLst/>
                <a:latin typeface="inherit"/>
              </a:rPr>
              <a:t>Y</a:t>
            </a:r>
            <a:r>
              <a:rPr lang="en-US" b="0" i="0" dirty="0">
                <a:solidFill>
                  <a:srgbClr val="000000"/>
                </a:solidFill>
                <a:effectLst/>
                <a:latin typeface="Helvetica" panose="020B0604020202020204" pitchFamily="34" charset="0"/>
              </a:rPr>
              <a:t>: The response variable</a:t>
            </a:r>
            <a:endParaRPr lang="en-US" b="0" i="0" dirty="0">
              <a:solidFill>
                <a:srgbClr val="3D3D3D"/>
              </a:solidFill>
              <a:effectLst/>
              <a:latin typeface="inherit"/>
            </a:endParaRPr>
          </a:p>
          <a:p>
            <a:pPr marL="457200" lvl="1" indent="0" fontAlgn="base">
              <a:buNone/>
            </a:pPr>
            <a:r>
              <a:rPr lang="en-US" b="1" i="0" dirty="0" err="1">
                <a:solidFill>
                  <a:srgbClr val="000000"/>
                </a:solidFill>
                <a:effectLst/>
                <a:latin typeface="inherit"/>
              </a:rPr>
              <a:t>X</a:t>
            </a:r>
            <a:r>
              <a:rPr lang="en-US" b="1" i="0" baseline="-25000" dirty="0" err="1">
                <a:solidFill>
                  <a:srgbClr val="000000"/>
                </a:solidFill>
                <a:effectLst/>
                <a:latin typeface="inherit"/>
              </a:rPr>
              <a:t>j</a:t>
            </a:r>
            <a:r>
              <a:rPr lang="en-US" b="0" i="0" dirty="0">
                <a:solidFill>
                  <a:srgbClr val="000000"/>
                </a:solidFill>
                <a:effectLst/>
                <a:latin typeface="Helvetica" panose="020B0604020202020204" pitchFamily="34" charset="0"/>
              </a:rPr>
              <a:t>: The </a:t>
            </a:r>
            <a:r>
              <a:rPr lang="en-US" b="0" i="0" dirty="0" err="1">
                <a:solidFill>
                  <a:srgbClr val="000000"/>
                </a:solidFill>
                <a:effectLst/>
                <a:latin typeface="Helvetica" panose="020B0604020202020204" pitchFamily="34" charset="0"/>
              </a:rPr>
              <a:t>j</a:t>
            </a:r>
            <a:r>
              <a:rPr lang="en-US" b="0" i="0" baseline="30000" dirty="0" err="1">
                <a:solidFill>
                  <a:srgbClr val="000000"/>
                </a:solidFill>
                <a:effectLst/>
                <a:latin typeface="inherit"/>
              </a:rPr>
              <a:t>th</a:t>
            </a:r>
            <a:r>
              <a:rPr lang="en-US" b="0" i="0" dirty="0">
                <a:solidFill>
                  <a:srgbClr val="000000"/>
                </a:solidFill>
                <a:effectLst/>
                <a:latin typeface="Helvetica" panose="020B0604020202020204" pitchFamily="34" charset="0"/>
              </a:rPr>
              <a:t> predictor variable</a:t>
            </a:r>
            <a:endParaRPr lang="en-US" b="0" i="0" dirty="0">
              <a:solidFill>
                <a:srgbClr val="3D3D3D"/>
              </a:solidFill>
              <a:effectLst/>
              <a:latin typeface="inherit"/>
            </a:endParaRPr>
          </a:p>
          <a:p>
            <a:pPr marL="457200" lvl="1" indent="0" fontAlgn="base">
              <a:buNone/>
            </a:pPr>
            <a:r>
              <a:rPr lang="en-US" b="1" i="0" dirty="0">
                <a:solidFill>
                  <a:srgbClr val="000000"/>
                </a:solidFill>
                <a:effectLst/>
                <a:latin typeface="inherit"/>
              </a:rPr>
              <a:t>β</a:t>
            </a:r>
            <a:r>
              <a:rPr lang="en-US" b="1" i="0" baseline="-25000" dirty="0">
                <a:solidFill>
                  <a:srgbClr val="000000"/>
                </a:solidFill>
                <a:effectLst/>
                <a:latin typeface="inherit"/>
              </a:rPr>
              <a:t>j</a:t>
            </a:r>
            <a:r>
              <a:rPr lang="en-US" b="0" i="0" dirty="0">
                <a:solidFill>
                  <a:srgbClr val="000000"/>
                </a:solidFill>
                <a:effectLst/>
                <a:latin typeface="Helvetica" panose="020B0604020202020204" pitchFamily="34" charset="0"/>
              </a:rPr>
              <a:t>: The average effect on Y of a one unit increase in </a:t>
            </a:r>
            <a:r>
              <a:rPr lang="en-US" b="0" i="0" dirty="0" err="1">
                <a:solidFill>
                  <a:srgbClr val="000000"/>
                </a:solidFill>
                <a:effectLst/>
                <a:latin typeface="Helvetica" panose="020B0604020202020204" pitchFamily="34" charset="0"/>
              </a:rPr>
              <a:t>X</a:t>
            </a:r>
            <a:r>
              <a:rPr lang="en-US" b="0" i="0" baseline="-25000" dirty="0" err="1">
                <a:solidFill>
                  <a:srgbClr val="000000"/>
                </a:solidFill>
                <a:effectLst/>
                <a:latin typeface="inherit"/>
              </a:rPr>
              <a:t>j</a:t>
            </a:r>
            <a:r>
              <a:rPr lang="en-US" b="0" i="0" dirty="0">
                <a:solidFill>
                  <a:srgbClr val="000000"/>
                </a:solidFill>
                <a:effectLst/>
                <a:latin typeface="Helvetica" panose="020B0604020202020204" pitchFamily="34" charset="0"/>
              </a:rPr>
              <a:t>, holding all other predictors fixed</a:t>
            </a:r>
            <a:endParaRPr lang="en-US" b="0" i="0" dirty="0">
              <a:solidFill>
                <a:srgbClr val="3D3D3D"/>
              </a:solidFill>
              <a:effectLst/>
              <a:latin typeface="inherit"/>
            </a:endParaRPr>
          </a:p>
          <a:p>
            <a:pPr marL="457200" lvl="1" indent="0" fontAlgn="base">
              <a:buNone/>
            </a:pPr>
            <a:r>
              <a:rPr lang="en-US" b="1" i="0" dirty="0">
                <a:solidFill>
                  <a:srgbClr val="000000"/>
                </a:solidFill>
                <a:effectLst/>
                <a:latin typeface="inherit"/>
              </a:rPr>
              <a:t>ε</a:t>
            </a:r>
            <a:r>
              <a:rPr lang="en-US" b="0" i="0" dirty="0">
                <a:solidFill>
                  <a:srgbClr val="000000"/>
                </a:solidFill>
                <a:effectLst/>
                <a:latin typeface="Helvetica" panose="020B0604020202020204" pitchFamily="34" charset="0"/>
              </a:rPr>
              <a:t>: The error term</a:t>
            </a:r>
            <a:endParaRPr lang="en-US" b="0" i="0" dirty="0">
              <a:solidFill>
                <a:srgbClr val="3D3D3D"/>
              </a:solidFill>
              <a:effectLst/>
              <a:latin typeface="inherit"/>
            </a:endParaRPr>
          </a:p>
          <a:p>
            <a:endParaRPr lang="en-IN" dirty="0"/>
          </a:p>
        </p:txBody>
      </p:sp>
    </p:spTree>
    <p:extLst>
      <p:ext uri="{BB962C8B-B14F-4D97-AF65-F5344CB8AC3E}">
        <p14:creationId xmlns:p14="http://schemas.microsoft.com/office/powerpoint/2010/main" val="18096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149C-FA3B-457C-8E89-CCA8B6C002CA}"/>
              </a:ext>
            </a:extLst>
          </p:cNvPr>
          <p:cNvSpPr>
            <a:spLocks noGrp="1"/>
          </p:cNvSpPr>
          <p:nvPr>
            <p:ph type="title"/>
          </p:nvPr>
        </p:nvSpPr>
        <p:spPr/>
        <p:txBody>
          <a:bodyPr/>
          <a:lstStyle/>
          <a:p>
            <a:pPr algn="ctr"/>
            <a:r>
              <a:rPr lang="en-IN" dirty="0"/>
              <a:t>Multiple Linear Regression</a:t>
            </a:r>
          </a:p>
        </p:txBody>
      </p:sp>
      <p:sp>
        <p:nvSpPr>
          <p:cNvPr id="3" name="Content Placeholder 2">
            <a:extLst>
              <a:ext uri="{FF2B5EF4-FFF2-40B4-BE49-F238E27FC236}">
                <a16:creationId xmlns:a16="http://schemas.microsoft.com/office/drawing/2014/main" id="{6C9AF059-5CD7-4F7C-8768-E65558A0C233}"/>
              </a:ext>
            </a:extLst>
          </p:cNvPr>
          <p:cNvSpPr>
            <a:spLocks noGrp="1"/>
          </p:cNvSpPr>
          <p:nvPr>
            <p:ph idx="1"/>
          </p:nvPr>
        </p:nvSpPr>
        <p:spPr>
          <a:xfrm>
            <a:off x="838200" y="1834063"/>
            <a:ext cx="10515600" cy="5032375"/>
          </a:xfrm>
        </p:spPr>
        <p:txBody>
          <a:bodyPr/>
          <a:lstStyle/>
          <a:p>
            <a:pPr marL="0" indent="0">
              <a:buNone/>
            </a:pPr>
            <a:endParaRPr lang="es-ES" b="1" i="0" dirty="0">
              <a:solidFill>
                <a:srgbClr val="000000"/>
              </a:solidFill>
              <a:effectLst/>
              <a:latin typeface="Helvetica" panose="020B0604020202020204" pitchFamily="34" charset="0"/>
            </a:endParaRPr>
          </a:p>
          <a:p>
            <a:pPr marL="0" indent="0">
              <a:buNone/>
            </a:pPr>
            <a:endParaRPr lang="es-ES" b="1" dirty="0">
              <a:solidFill>
                <a:srgbClr val="000000"/>
              </a:solidFill>
              <a:latin typeface="Helvetica" panose="020B0604020202020204" pitchFamily="34" charset="0"/>
            </a:endParaRPr>
          </a:p>
          <a:p>
            <a:pPr marL="0" indent="0">
              <a:buNone/>
            </a:pPr>
            <a:endParaRPr lang="es-ES" b="1" i="0" dirty="0">
              <a:solidFill>
                <a:srgbClr val="000000"/>
              </a:solidFill>
              <a:effectLst/>
              <a:latin typeface="Helvetica" panose="020B0604020202020204" pitchFamily="34" charset="0"/>
            </a:endParaRPr>
          </a:p>
          <a:p>
            <a:pPr marL="0" indent="0">
              <a:buNone/>
            </a:pPr>
            <a:endParaRPr lang="es-ES" b="1" dirty="0">
              <a:solidFill>
                <a:srgbClr val="000000"/>
              </a:solidFill>
              <a:latin typeface="Helvetica" panose="020B0604020202020204" pitchFamily="34" charset="0"/>
            </a:endParaRPr>
          </a:p>
          <a:p>
            <a:pPr marL="0" indent="0">
              <a:buNone/>
            </a:pPr>
            <a:endParaRPr lang="es-ES" b="1" i="0" dirty="0">
              <a:solidFill>
                <a:srgbClr val="000000"/>
              </a:solidFill>
              <a:effectLst/>
              <a:latin typeface="Helvetica" panose="020B0604020202020204" pitchFamily="34" charset="0"/>
            </a:endParaRPr>
          </a:p>
        </p:txBody>
      </p:sp>
      <p:pic>
        <p:nvPicPr>
          <p:cNvPr id="4" name="Picture 3">
            <a:extLst>
              <a:ext uri="{FF2B5EF4-FFF2-40B4-BE49-F238E27FC236}">
                <a16:creationId xmlns:a16="http://schemas.microsoft.com/office/drawing/2014/main" id="{72AEA79D-BEBC-4F01-B299-018674744B34}"/>
              </a:ext>
            </a:extLst>
          </p:cNvPr>
          <p:cNvPicPr>
            <a:picLocks noChangeAspect="1"/>
          </p:cNvPicPr>
          <p:nvPr/>
        </p:nvPicPr>
        <p:blipFill>
          <a:blip r:embed="rId2"/>
          <a:stretch>
            <a:fillRect/>
          </a:stretch>
        </p:blipFill>
        <p:spPr>
          <a:xfrm>
            <a:off x="2820202" y="1690688"/>
            <a:ext cx="5661045" cy="4498356"/>
          </a:xfrm>
          <a:prstGeom prst="rect">
            <a:avLst/>
          </a:prstGeom>
        </p:spPr>
      </p:pic>
    </p:spTree>
    <p:extLst>
      <p:ext uri="{BB962C8B-B14F-4D97-AF65-F5344CB8AC3E}">
        <p14:creationId xmlns:p14="http://schemas.microsoft.com/office/powerpoint/2010/main" val="1902169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96B0E-0AAD-0A1C-F53B-54E129CA8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5F8A4-2A93-E94E-B51C-E5EA2E591C59}"/>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23F61CB0-366E-5249-F26D-86399E09DB8D}"/>
              </a:ext>
            </a:extLst>
          </p:cNvPr>
          <p:cNvSpPr>
            <a:spLocks noGrp="1"/>
          </p:cNvSpPr>
          <p:nvPr>
            <p:ph idx="1"/>
          </p:nvPr>
        </p:nvSpPr>
        <p:spPr>
          <a:xfrm>
            <a:off x="694623" y="1525520"/>
            <a:ext cx="10515600" cy="4351338"/>
          </a:xfrm>
        </p:spPr>
        <p:txBody>
          <a:bodyPr/>
          <a:lstStyle/>
          <a:p>
            <a:pPr marL="0" indent="0">
              <a:buNone/>
            </a:pPr>
            <a:r>
              <a:rPr lang="es-ES" b="1" i="0" dirty="0">
                <a:solidFill>
                  <a:srgbClr val="000000"/>
                </a:solidFill>
                <a:effectLst/>
                <a:latin typeface="Helvetica" panose="020B0604020202020204" pitchFamily="34" charset="0"/>
              </a:rPr>
              <a:t>Step 1: Calcúlate X</a:t>
            </a:r>
            <a:r>
              <a:rPr lang="es-ES" b="1" i="0" baseline="-25000" dirty="0">
                <a:solidFill>
                  <a:srgbClr val="000000"/>
                </a:solidFill>
                <a:effectLst/>
                <a:latin typeface="inherit"/>
              </a:rPr>
              <a:t>1</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2</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y, 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y and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a:t>
            </a:r>
            <a:endParaRPr lang="en-IN" dirty="0"/>
          </a:p>
        </p:txBody>
      </p:sp>
      <p:pic>
        <p:nvPicPr>
          <p:cNvPr id="2052" name="Picture 4" descr="Multiple linear regression by hand">
            <a:extLst>
              <a:ext uri="{FF2B5EF4-FFF2-40B4-BE49-F238E27FC236}">
                <a16:creationId xmlns:a16="http://schemas.microsoft.com/office/drawing/2014/main" id="{6E99EEEB-F034-E540-36A9-2268DC1591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599"/>
          <a:stretch/>
        </p:blipFill>
        <p:spPr bwMode="auto">
          <a:xfrm>
            <a:off x="981777" y="2125437"/>
            <a:ext cx="4071486" cy="4256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ultiple linear regression by hand">
            <a:extLst>
              <a:ext uri="{FF2B5EF4-FFF2-40B4-BE49-F238E27FC236}">
                <a16:creationId xmlns:a16="http://schemas.microsoft.com/office/drawing/2014/main" id="{381FDA42-2935-F213-BD30-E533FAE2E8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537" b="84000"/>
          <a:stretch/>
        </p:blipFill>
        <p:spPr bwMode="auto">
          <a:xfrm>
            <a:off x="6096000" y="2290814"/>
            <a:ext cx="5114223" cy="6545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E5416F32-AF15-BCCA-D92E-1E885B7508AA}"/>
              </a:ext>
            </a:extLst>
          </p:cNvPr>
          <p:cNvGraphicFramePr>
            <a:graphicFrameLocks noGrp="1"/>
          </p:cNvGraphicFramePr>
          <p:nvPr>
            <p:extLst>
              <p:ext uri="{D42A27DB-BD31-4B8C-83A1-F6EECF244321}">
                <p14:modId xmlns:p14="http://schemas.microsoft.com/office/powerpoint/2010/main" val="1743066559"/>
              </p:ext>
            </p:extLst>
          </p:nvPr>
        </p:nvGraphicFramePr>
        <p:xfrm>
          <a:off x="6257491" y="2980949"/>
          <a:ext cx="4952732" cy="2966720"/>
        </p:xfrm>
        <a:graphic>
          <a:graphicData uri="http://schemas.openxmlformats.org/drawingml/2006/table">
            <a:tbl>
              <a:tblPr firstRow="1" bandRow="1">
                <a:tableStyleId>{5940675A-B579-460E-94D1-54222C63F5DA}</a:tableStyleId>
              </a:tblPr>
              <a:tblGrid>
                <a:gridCol w="951831">
                  <a:extLst>
                    <a:ext uri="{9D8B030D-6E8A-4147-A177-3AD203B41FA5}">
                      <a16:colId xmlns:a16="http://schemas.microsoft.com/office/drawing/2014/main" val="3212597055"/>
                    </a:ext>
                  </a:extLst>
                </a:gridCol>
                <a:gridCol w="1029903">
                  <a:extLst>
                    <a:ext uri="{9D8B030D-6E8A-4147-A177-3AD203B41FA5}">
                      <a16:colId xmlns:a16="http://schemas.microsoft.com/office/drawing/2014/main" val="510497104"/>
                    </a:ext>
                  </a:extLst>
                </a:gridCol>
                <a:gridCol w="1001028">
                  <a:extLst>
                    <a:ext uri="{9D8B030D-6E8A-4147-A177-3AD203B41FA5}">
                      <a16:colId xmlns:a16="http://schemas.microsoft.com/office/drawing/2014/main" val="1309794653"/>
                    </a:ext>
                  </a:extLst>
                </a:gridCol>
                <a:gridCol w="981776">
                  <a:extLst>
                    <a:ext uri="{9D8B030D-6E8A-4147-A177-3AD203B41FA5}">
                      <a16:colId xmlns:a16="http://schemas.microsoft.com/office/drawing/2014/main" val="1953419285"/>
                    </a:ext>
                  </a:extLst>
                </a:gridCol>
                <a:gridCol w="988194">
                  <a:extLst>
                    <a:ext uri="{9D8B030D-6E8A-4147-A177-3AD203B41FA5}">
                      <a16:colId xmlns:a16="http://schemas.microsoft.com/office/drawing/2014/main" val="409261669"/>
                    </a:ext>
                  </a:extLst>
                </a:gridCol>
              </a:tblGrid>
              <a:tr h="370840">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31000339"/>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06326580"/>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619631168"/>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912048743"/>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18226772"/>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757450002"/>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851003441"/>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71803144"/>
                  </a:ext>
                </a:extLst>
              </a:tr>
            </a:tbl>
          </a:graphicData>
        </a:graphic>
      </p:graphicFrame>
    </p:spTree>
    <p:extLst>
      <p:ext uri="{BB962C8B-B14F-4D97-AF65-F5344CB8AC3E}">
        <p14:creationId xmlns:p14="http://schemas.microsoft.com/office/powerpoint/2010/main" val="3050533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8E0F-F78E-4995-B72B-7F5172A3947A}"/>
              </a:ext>
            </a:extLst>
          </p:cNvPr>
          <p:cNvSpPr>
            <a:spLocks noGrp="1"/>
          </p:cNvSpPr>
          <p:nvPr>
            <p:ph type="title"/>
          </p:nvPr>
        </p:nvSpPr>
        <p:spPr/>
        <p:txBody>
          <a:bodyPr/>
          <a:lstStyle/>
          <a:p>
            <a:r>
              <a:rPr lang="en-IN" dirty="0"/>
              <a:t>Multiple Linear Regression</a:t>
            </a:r>
          </a:p>
        </p:txBody>
      </p:sp>
      <p:sp>
        <p:nvSpPr>
          <p:cNvPr id="3" name="Content Placeholder 2">
            <a:extLst>
              <a:ext uri="{FF2B5EF4-FFF2-40B4-BE49-F238E27FC236}">
                <a16:creationId xmlns:a16="http://schemas.microsoft.com/office/drawing/2014/main" id="{AC64A974-263E-40BB-8B1D-D1844FE73798}"/>
              </a:ext>
            </a:extLst>
          </p:cNvPr>
          <p:cNvSpPr>
            <a:spLocks noGrp="1"/>
          </p:cNvSpPr>
          <p:nvPr>
            <p:ph idx="1"/>
          </p:nvPr>
        </p:nvSpPr>
        <p:spPr>
          <a:xfrm>
            <a:off x="694623" y="1525520"/>
            <a:ext cx="10515600" cy="4351338"/>
          </a:xfrm>
        </p:spPr>
        <p:txBody>
          <a:bodyPr/>
          <a:lstStyle/>
          <a:p>
            <a:pPr marL="0" indent="0">
              <a:buNone/>
            </a:pPr>
            <a:r>
              <a:rPr lang="es-ES" b="1" i="0" dirty="0">
                <a:solidFill>
                  <a:srgbClr val="000000"/>
                </a:solidFill>
                <a:effectLst/>
                <a:latin typeface="Helvetica" panose="020B0604020202020204" pitchFamily="34" charset="0"/>
              </a:rPr>
              <a:t>Step 1: Calcúlate X</a:t>
            </a:r>
            <a:r>
              <a:rPr lang="es-ES" b="1" i="0" baseline="-25000" dirty="0">
                <a:solidFill>
                  <a:srgbClr val="000000"/>
                </a:solidFill>
                <a:effectLst/>
                <a:latin typeface="inherit"/>
              </a:rPr>
              <a:t>1</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2</a:t>
            </a:r>
            <a:r>
              <a:rPr lang="es-ES" b="1" i="0" baseline="30000" dirty="0">
                <a:solidFill>
                  <a:srgbClr val="000000"/>
                </a:solidFill>
                <a:effectLst/>
                <a:latin typeface="inherit"/>
              </a:rPr>
              <a:t>2</a:t>
            </a:r>
            <a:r>
              <a:rPr lang="es-ES" b="1" i="0" dirty="0">
                <a:solidFill>
                  <a:srgbClr val="000000"/>
                </a:solidFill>
                <a:effectLst/>
                <a:latin typeface="Helvetica" panose="020B0604020202020204" pitchFamily="34" charset="0"/>
              </a:rPr>
              <a:t>,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y, 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y and X</a:t>
            </a:r>
            <a:r>
              <a:rPr lang="es-ES" b="1" i="0" baseline="-25000" dirty="0">
                <a:solidFill>
                  <a:srgbClr val="000000"/>
                </a:solidFill>
                <a:effectLst/>
                <a:latin typeface="inherit"/>
              </a:rPr>
              <a:t>1</a:t>
            </a:r>
            <a:r>
              <a:rPr lang="es-ES" b="1" i="0" dirty="0">
                <a:solidFill>
                  <a:srgbClr val="000000"/>
                </a:solidFill>
                <a:effectLst/>
                <a:latin typeface="Helvetica" panose="020B0604020202020204" pitchFamily="34" charset="0"/>
              </a:rPr>
              <a:t>X</a:t>
            </a:r>
            <a:r>
              <a:rPr lang="es-ES" b="1" i="0" baseline="-25000" dirty="0">
                <a:solidFill>
                  <a:srgbClr val="000000"/>
                </a:solidFill>
                <a:effectLst/>
                <a:latin typeface="inherit"/>
              </a:rPr>
              <a:t>2</a:t>
            </a:r>
            <a:r>
              <a:rPr lang="es-ES" b="1" i="0" dirty="0">
                <a:solidFill>
                  <a:srgbClr val="000000"/>
                </a:solidFill>
                <a:effectLst/>
                <a:latin typeface="Helvetica" panose="020B0604020202020204" pitchFamily="34" charset="0"/>
              </a:rPr>
              <a:t>.</a:t>
            </a:r>
            <a:endParaRPr lang="en-IN" dirty="0"/>
          </a:p>
        </p:txBody>
      </p:sp>
      <p:pic>
        <p:nvPicPr>
          <p:cNvPr id="2052" name="Picture 4" descr="Multiple linear regression by hand">
            <a:extLst>
              <a:ext uri="{FF2B5EF4-FFF2-40B4-BE49-F238E27FC236}">
                <a16:creationId xmlns:a16="http://schemas.microsoft.com/office/drawing/2014/main" id="{C89045EC-1FD1-4A7D-A8E6-F840823F0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77" y="2125437"/>
            <a:ext cx="10077650" cy="425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34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681AEADB-81FD-439F-BD6E-6831BBE0F3D2}" type="slidenum">
              <a:rPr lang="en-IN" sz="1400" spc="-1">
                <a:solidFill>
                  <a:srgbClr val="FFFFFF"/>
                </a:solidFill>
                <a:latin typeface="Berlin Sans FB Demi"/>
                <a:ea typeface="DejaVu Sans"/>
              </a:rPr>
              <a:t>2</a:t>
            </a:fld>
            <a:endParaRPr lang="en-IN" sz="1400" spc="-1">
              <a:latin typeface="Arial"/>
            </a:endParaRPr>
          </a:p>
        </p:txBody>
      </p:sp>
      <p:sp>
        <p:nvSpPr>
          <p:cNvPr id="86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64" name="CustomShape 5"/>
          <p:cNvSpPr/>
          <p:nvPr/>
        </p:nvSpPr>
        <p:spPr>
          <a:xfrm>
            <a:off x="2028000" y="123408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rmAutofit/>
          </a:bodyPr>
          <a:lstStyle/>
          <a:p>
            <a:pPr marL="108720">
              <a:spcBef>
                <a:spcPts val="799"/>
              </a:spcBef>
              <a:buClr>
                <a:srgbClr val="000000"/>
              </a:buClr>
              <a:buSzPct val="45000"/>
            </a:pPr>
            <a:r>
              <a:rPr lang="en-IN" sz="3200" b="1" spc="-1" dirty="0">
                <a:solidFill>
                  <a:srgbClr val="000000"/>
                </a:solidFill>
                <a:latin typeface="Arial"/>
                <a:ea typeface="DejaVu Sans"/>
              </a:rPr>
              <a:t>Regression</a:t>
            </a:r>
            <a:r>
              <a:rPr lang="en-IN" sz="3200" spc="-1" dirty="0">
                <a:solidFill>
                  <a:srgbClr val="000000"/>
                </a:solidFill>
                <a:latin typeface="Arial"/>
                <a:ea typeface="DejaVu Sans"/>
              </a:rPr>
              <a:t> is a statistical procedure that determines the equation for the straight line that best fits a specific set of data.  </a:t>
            </a:r>
          </a:p>
          <a:p>
            <a:pPr marL="394470" indent="-285750" algn="just">
              <a:spcBef>
                <a:spcPts val="799"/>
              </a:spcBef>
              <a:buClr>
                <a:srgbClr val="000000"/>
              </a:buClr>
              <a:buSzPct val="45000"/>
              <a:buFont typeface="Arial" panose="020B0604020202020204" pitchFamily="34" charset="0"/>
              <a:buChar char="•"/>
            </a:pPr>
            <a:r>
              <a:rPr lang="en-US" sz="2400" b="0" i="0" dirty="0">
                <a:effectLst/>
                <a:latin typeface="Barlow" panose="020B0604020202020204" pitchFamily="2" charset="0"/>
              </a:rPr>
              <a:t>Regression is how one variable affects another, or changes in a variable that trigger changes in another, essentially cause and effect. It implies that the outcome is dependent on one or more variables.</a:t>
            </a:r>
          </a:p>
          <a:p>
            <a:pPr marL="394470" indent="-285750" algn="just">
              <a:spcBef>
                <a:spcPts val="799"/>
              </a:spcBef>
              <a:buClr>
                <a:srgbClr val="000000"/>
              </a:buClr>
              <a:buSzPct val="45000"/>
              <a:buFont typeface="Arial" panose="020B0604020202020204" pitchFamily="34" charset="0"/>
              <a:buChar char="•"/>
            </a:pPr>
            <a:r>
              <a:rPr lang="en-US" sz="2400" b="0" i="0" dirty="0">
                <a:effectLst/>
                <a:latin typeface="Barlow" panose="00000500000000000000" pitchFamily="2" charset="0"/>
              </a:rPr>
              <a:t>The main objective of regression analysis is to estimate the values of a random variable (</a:t>
            </a:r>
            <a:r>
              <a:rPr lang="en-US" sz="2400" b="0" i="1" dirty="0">
                <a:effectLst/>
                <a:latin typeface="Barlow" panose="00000500000000000000" pitchFamily="2" charset="0"/>
              </a:rPr>
              <a:t>z</a:t>
            </a:r>
            <a:r>
              <a:rPr lang="en-US" sz="2400" b="0" i="0" dirty="0">
                <a:effectLst/>
                <a:latin typeface="Barlow" panose="00000500000000000000" pitchFamily="2" charset="0"/>
              </a:rPr>
              <a:t>) based on the values of your known (or fixed) variables (</a:t>
            </a:r>
            <a:r>
              <a:rPr lang="en-US" sz="2400" b="0" i="1" dirty="0">
                <a:effectLst/>
                <a:latin typeface="Barlow" panose="00000500000000000000" pitchFamily="2" charset="0"/>
              </a:rPr>
              <a:t>x</a:t>
            </a:r>
            <a:r>
              <a:rPr lang="en-US" sz="2400" b="0" i="0" dirty="0">
                <a:effectLst/>
                <a:latin typeface="Barlow" panose="00000500000000000000" pitchFamily="2" charset="0"/>
              </a:rPr>
              <a:t> and </a:t>
            </a:r>
            <a:r>
              <a:rPr lang="en-US" sz="2400" b="0" i="1" dirty="0">
                <a:effectLst/>
                <a:latin typeface="Barlow" panose="00000500000000000000" pitchFamily="2" charset="0"/>
              </a:rPr>
              <a:t>y</a:t>
            </a:r>
            <a:r>
              <a:rPr lang="en-US" sz="2400" b="0" i="0" dirty="0">
                <a:effectLst/>
                <a:latin typeface="Barlow" panose="00000500000000000000" pitchFamily="2" charset="0"/>
              </a:rPr>
              <a:t>). </a:t>
            </a:r>
            <a:endParaRPr lang="en-IN" sz="2400"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A14EE-AC9E-48F5-AB24-80BE09B598AC}"/>
              </a:ext>
            </a:extLst>
          </p:cNvPr>
          <p:cNvSpPr>
            <a:spLocks noGrp="1"/>
          </p:cNvSpPr>
          <p:nvPr>
            <p:ph idx="1"/>
          </p:nvPr>
        </p:nvSpPr>
        <p:spPr/>
        <p:txBody>
          <a:bodyPr/>
          <a:lstStyle/>
          <a:p>
            <a:r>
              <a:rPr lang="en-IN" b="1" i="0" dirty="0">
                <a:solidFill>
                  <a:srgbClr val="000000"/>
                </a:solidFill>
                <a:effectLst/>
                <a:latin typeface="Helvetica" panose="020B0604020202020204" pitchFamily="34" charset="0"/>
              </a:rPr>
              <a:t>Calculate Regression Sums.</a:t>
            </a:r>
          </a:p>
          <a:p>
            <a:pPr lvl="1" fontAlgn="base"/>
            <a:r>
              <a:rPr lang="en-IN" b="0" i="0" dirty="0">
                <a:solidFill>
                  <a:srgbClr val="000000"/>
                </a:solidFill>
                <a:effectLst/>
                <a:latin typeface="Helvetica" panose="020B0604020202020204" pitchFamily="34" charset="0"/>
              </a:rPr>
              <a:t>Next, make the following regression sum calculations</a:t>
            </a:r>
          </a:p>
          <a:p>
            <a:pPr marL="457200" lvl="1" indent="0" fontAlgn="base">
              <a:buNone/>
            </a:pPr>
            <a:endParaRPr lang="en-IN"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38,767 – (555)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263.875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baseline="30000" dirty="0">
                <a:solidFill>
                  <a:srgbClr val="000000"/>
                </a:solidFill>
                <a:effectLst/>
                <a:latin typeface="inherit"/>
              </a:rPr>
              <a:t>2 </a:t>
            </a:r>
            <a:r>
              <a:rPr lang="en-IN" b="0" i="0" dirty="0">
                <a:solidFill>
                  <a:srgbClr val="000000"/>
                </a:solidFill>
                <a:effectLst/>
                <a:latin typeface="Helvetica" panose="020B0604020202020204" pitchFamily="34" charset="0"/>
              </a:rPr>
              <a:t>–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n = 2,823 – (145)</a:t>
            </a:r>
            <a:r>
              <a:rPr lang="en-IN" b="0" i="0" baseline="30000" dirty="0">
                <a:solidFill>
                  <a:srgbClr val="000000"/>
                </a:solidFill>
                <a:effectLst/>
                <a:latin typeface="inherit"/>
              </a:rPr>
              <a:t>2</a:t>
            </a:r>
            <a:r>
              <a:rPr lang="en-IN" b="0" i="0" dirty="0">
                <a:solidFill>
                  <a:srgbClr val="000000"/>
                </a:solidFill>
                <a:effectLst/>
                <a:latin typeface="Helvetica" panose="020B0604020202020204" pitchFamily="34" charset="0"/>
              </a:rPr>
              <a:t> / 8 = </a:t>
            </a:r>
            <a:r>
              <a:rPr lang="en-IN" b="1" i="0" dirty="0">
                <a:solidFill>
                  <a:srgbClr val="000000"/>
                </a:solidFill>
                <a:effectLst/>
                <a:latin typeface="inherit"/>
              </a:rPr>
              <a:t>194.875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101,895 – (555*1,452) / 8 = </a:t>
            </a:r>
            <a:r>
              <a:rPr lang="en-IN" b="1" i="0" dirty="0">
                <a:solidFill>
                  <a:srgbClr val="000000"/>
                </a:solidFill>
                <a:effectLst/>
                <a:latin typeface="inherit"/>
              </a:rPr>
              <a:t>1,162.5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y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y) / n = 25,364 – (145*1,452) / 8 = </a:t>
            </a:r>
            <a:r>
              <a:rPr lang="en-IN" b="1" i="0" dirty="0">
                <a:solidFill>
                  <a:srgbClr val="000000"/>
                </a:solidFill>
                <a:effectLst/>
                <a:latin typeface="inherit"/>
              </a:rPr>
              <a:t>-953.5</a:t>
            </a:r>
            <a:endParaRPr lang="en-IN" b="0" i="0" dirty="0">
              <a:solidFill>
                <a:srgbClr val="3D3D3D"/>
              </a:solidFill>
              <a:effectLst/>
              <a:latin typeface="inherit"/>
            </a:endParaRPr>
          </a:p>
          <a:p>
            <a:pPr algn="l" fontAlgn="base">
              <a:buFont typeface="Arial" panose="020B0604020202020204" pitchFamily="34" charset="0"/>
              <a:buChar char="•"/>
            </a:pP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3D3D3D"/>
                </a:solidFill>
                <a:effectLst/>
                <a:latin typeface="inherit"/>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1</a:t>
            </a:r>
            <a:r>
              <a:rPr lang="el-GR" b="0" i="0" dirty="0">
                <a:solidFill>
                  <a:srgbClr val="000000"/>
                </a:solidFill>
                <a:effectLst/>
                <a:latin typeface="Helvetica" panose="020B0604020202020204" pitchFamily="34" charset="0"/>
              </a:rPr>
              <a:t>Σ</a:t>
            </a:r>
            <a:r>
              <a:rPr lang="en-IN" b="0" i="0" dirty="0">
                <a:solidFill>
                  <a:srgbClr val="000000"/>
                </a:solidFill>
                <a:effectLst/>
                <a:latin typeface="Helvetica" panose="020B0604020202020204" pitchFamily="34" charset="0"/>
              </a:rPr>
              <a:t>X</a:t>
            </a:r>
            <a:r>
              <a:rPr lang="en-IN" b="0" i="0" baseline="-25000" dirty="0">
                <a:solidFill>
                  <a:srgbClr val="000000"/>
                </a:solidFill>
                <a:effectLst/>
                <a:latin typeface="inherit"/>
              </a:rPr>
              <a:t>2</a:t>
            </a:r>
            <a:r>
              <a:rPr lang="en-IN" b="0" i="0" dirty="0">
                <a:solidFill>
                  <a:srgbClr val="000000"/>
                </a:solidFill>
                <a:effectLst/>
                <a:latin typeface="Helvetica" panose="020B0604020202020204" pitchFamily="34" charset="0"/>
              </a:rPr>
              <a:t>) / n = 9,859 – (555*145) / 8 = </a:t>
            </a:r>
            <a:r>
              <a:rPr lang="en-IN" b="1" i="0" dirty="0">
                <a:solidFill>
                  <a:srgbClr val="000000"/>
                </a:solidFill>
                <a:effectLst/>
                <a:latin typeface="inherit"/>
              </a:rPr>
              <a:t>-200.375</a:t>
            </a:r>
            <a:endParaRPr lang="en-IN" b="0" i="0" dirty="0">
              <a:solidFill>
                <a:srgbClr val="3D3D3D"/>
              </a:solidFill>
              <a:effectLst/>
              <a:latin typeface="inherit"/>
            </a:endParaRPr>
          </a:p>
          <a:p>
            <a:endParaRPr lang="en-IN" dirty="0"/>
          </a:p>
        </p:txBody>
      </p:sp>
      <p:sp>
        <p:nvSpPr>
          <p:cNvPr id="4" name="Title 1">
            <a:extLst>
              <a:ext uri="{FF2B5EF4-FFF2-40B4-BE49-F238E27FC236}">
                <a16:creationId xmlns:a16="http://schemas.microsoft.com/office/drawing/2014/main" id="{A5E0AA7D-EDE9-4A6F-925B-53F03598D884}"/>
              </a:ext>
            </a:extLst>
          </p:cNvPr>
          <p:cNvSpPr>
            <a:spLocks noGrp="1"/>
          </p:cNvSpPr>
          <p:nvPr>
            <p:ph type="title"/>
          </p:nvPr>
        </p:nvSpPr>
        <p:spPr>
          <a:xfrm>
            <a:off x="838200" y="365125"/>
            <a:ext cx="10515600" cy="1325563"/>
          </a:xfrm>
        </p:spPr>
        <p:txBody>
          <a:bodyPr/>
          <a:lstStyle/>
          <a:p>
            <a:r>
              <a:rPr lang="en-IN" dirty="0"/>
              <a:t>Multiple Linear Regression</a:t>
            </a:r>
          </a:p>
        </p:txBody>
      </p:sp>
    </p:spTree>
    <p:extLst>
      <p:ext uri="{BB962C8B-B14F-4D97-AF65-F5344CB8AC3E}">
        <p14:creationId xmlns:p14="http://schemas.microsoft.com/office/powerpoint/2010/main" val="819179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495A-71B7-4338-9C90-BC4B675B0E85}"/>
              </a:ext>
            </a:extLst>
          </p:cNvPr>
          <p:cNvSpPr>
            <a:spLocks noGrp="1"/>
          </p:cNvSpPr>
          <p:nvPr>
            <p:ph type="title"/>
          </p:nvPr>
        </p:nvSpPr>
        <p:spPr/>
        <p:txBody>
          <a:bodyPr/>
          <a:lstStyle/>
          <a:p>
            <a:r>
              <a:rPr lang="en-IN" dirty="0"/>
              <a:t>Multiple Linear Regression</a:t>
            </a:r>
          </a:p>
        </p:txBody>
      </p:sp>
      <p:pic>
        <p:nvPicPr>
          <p:cNvPr id="3074" name="Picture 2" descr="Example of multiple linear regression by hand">
            <a:extLst>
              <a:ext uri="{FF2B5EF4-FFF2-40B4-BE49-F238E27FC236}">
                <a16:creationId xmlns:a16="http://schemas.microsoft.com/office/drawing/2014/main" id="{047EFC1D-57B3-4B82-AD0C-1768BA1A20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9577137" cy="441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9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EA1-6F78-413A-89B4-54E8C93EA981}"/>
              </a:ext>
            </a:extLst>
          </p:cNvPr>
          <p:cNvSpPr>
            <a:spLocks noGrp="1"/>
          </p:cNvSpPr>
          <p:nvPr>
            <p:ph type="title"/>
          </p:nvPr>
        </p:nvSpPr>
        <p:spPr>
          <a:xfrm>
            <a:off x="838200" y="114869"/>
            <a:ext cx="10515600" cy="315912"/>
          </a:xfrm>
        </p:spPr>
        <p:txBody>
          <a:bodyPr>
            <a:normAutofit fontScale="90000"/>
          </a:bodyPr>
          <a:lstStyle/>
          <a:p>
            <a:pPr algn="ctr"/>
            <a:r>
              <a:rPr lang="en-IN" dirty="0"/>
              <a:t>Multiple Linear Regression</a:t>
            </a:r>
          </a:p>
        </p:txBody>
      </p:sp>
      <p:sp>
        <p:nvSpPr>
          <p:cNvPr id="3" name="Content Placeholder 2">
            <a:extLst>
              <a:ext uri="{FF2B5EF4-FFF2-40B4-BE49-F238E27FC236}">
                <a16:creationId xmlns:a16="http://schemas.microsoft.com/office/drawing/2014/main" id="{4E31DFAD-ED4B-4663-827F-6AA3A2E66E36}"/>
              </a:ext>
            </a:extLst>
          </p:cNvPr>
          <p:cNvSpPr>
            <a:spLocks noGrp="1"/>
          </p:cNvSpPr>
          <p:nvPr>
            <p:ph idx="1"/>
          </p:nvPr>
        </p:nvSpPr>
        <p:spPr>
          <a:xfrm>
            <a:off x="953703" y="2984692"/>
            <a:ext cx="10515600" cy="3993624"/>
          </a:xfrm>
        </p:spPr>
        <p:txBody>
          <a:bodyPr>
            <a:normAutofit fontScale="25000" lnSpcReduction="20000"/>
          </a:bodyPr>
          <a:lstStyle/>
          <a:p>
            <a:pPr marL="0" indent="0">
              <a:buNone/>
            </a:pPr>
            <a:r>
              <a:rPr lang="en-US" sz="6400" b="1" i="0" dirty="0">
                <a:solidFill>
                  <a:srgbClr val="000000"/>
                </a:solidFill>
                <a:effectLst/>
                <a:latin typeface="Helvetica" panose="020B0604020202020204" pitchFamily="34" charset="0"/>
              </a:rPr>
              <a:t>Step 3: Calculate b</a:t>
            </a:r>
            <a:r>
              <a:rPr lang="en-US" sz="6400" b="1" i="0" baseline="-25000" dirty="0">
                <a:solidFill>
                  <a:srgbClr val="000000"/>
                </a:solidFill>
                <a:effectLst/>
                <a:latin typeface="inherit"/>
              </a:rPr>
              <a:t>0</a:t>
            </a:r>
            <a:r>
              <a:rPr lang="en-US" sz="6400" b="1" i="0" dirty="0">
                <a:solidFill>
                  <a:srgbClr val="000000"/>
                </a:solidFill>
                <a:effectLst/>
                <a:latin typeface="Helvetica" panose="020B0604020202020204" pitchFamily="34" charset="0"/>
              </a:rPr>
              <a:t>, b</a:t>
            </a:r>
            <a:r>
              <a:rPr lang="en-US" sz="6400" b="1" i="0" baseline="-25000" dirty="0">
                <a:solidFill>
                  <a:srgbClr val="000000"/>
                </a:solidFill>
                <a:effectLst/>
                <a:latin typeface="inherit"/>
              </a:rPr>
              <a:t>1</a:t>
            </a:r>
            <a:r>
              <a:rPr lang="en-US" sz="6400" b="1" i="0" dirty="0">
                <a:solidFill>
                  <a:srgbClr val="000000"/>
                </a:solidFill>
                <a:effectLst/>
                <a:latin typeface="Helvetica" panose="020B0604020202020204" pitchFamily="34" charset="0"/>
              </a:rPr>
              <a:t>, and b</a:t>
            </a:r>
            <a:r>
              <a:rPr lang="en-US" sz="6400" b="1" i="0" baseline="-25000" dirty="0">
                <a:solidFill>
                  <a:srgbClr val="000000"/>
                </a:solidFill>
                <a:effectLst/>
                <a:latin typeface="inherit"/>
              </a:rPr>
              <a:t>2</a:t>
            </a:r>
            <a:endParaRPr lang="en-IN" sz="6400" b="0" i="0" dirty="0">
              <a:solidFill>
                <a:srgbClr val="000000"/>
              </a:solidFill>
              <a:effectLst/>
              <a:latin typeface="Helvetica" panose="020B0604020202020204"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Thus, </a:t>
            </a:r>
            <a:r>
              <a:rPr lang="en-IN" sz="6400" b="1" i="0" dirty="0">
                <a:solidFill>
                  <a:srgbClr val="000000"/>
                </a:solidFill>
                <a:effectLst/>
                <a:latin typeface="inherit"/>
              </a:rPr>
              <a:t>b</a:t>
            </a:r>
            <a:r>
              <a:rPr lang="en-IN" sz="6400" b="1"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 [(194.875)(1162.5)  – (-200.375)(-953.5)]  / [(263.875) (194.875) – (-200.375)</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n-IN" sz="6400" b="1" i="0" dirty="0">
                <a:solidFill>
                  <a:srgbClr val="000000"/>
                </a:solidFill>
                <a:effectLst/>
                <a:latin typeface="inherit"/>
              </a:rPr>
              <a:t>3.148</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2 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dirty="0">
              <a:solidFill>
                <a:srgbClr val="3D3D3D"/>
              </a:solidFill>
              <a:latin typeface="Lato" panose="020F0502020204030203" pitchFamily="34" charset="0"/>
            </a:endParaRPr>
          </a:p>
          <a:p>
            <a:pPr lvl="1"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Helvetica" panose="020B0604020202020204" pitchFamily="34" charset="0"/>
              </a:rPr>
              <a:t>b</a:t>
            </a:r>
            <a:r>
              <a:rPr lang="en-US" sz="6400" b="1" i="0" baseline="-25000" dirty="0">
                <a:solidFill>
                  <a:srgbClr val="000000"/>
                </a:solidFill>
                <a:effectLst/>
                <a:latin typeface="inherit"/>
              </a:rPr>
              <a:t>2 </a:t>
            </a:r>
            <a:r>
              <a:rPr lang="en-US" sz="6400" b="0" i="0" dirty="0">
                <a:solidFill>
                  <a:srgbClr val="000000"/>
                </a:solidFill>
                <a:effectLst/>
                <a:latin typeface="Helvetica" panose="020B0604020202020204" pitchFamily="34" charset="0"/>
              </a:rPr>
              <a:t>= [(263.875)(-953.5)  – (-200.375)(1152.5)]  / [(263.875) (194.875) – (-200.375)</a:t>
            </a:r>
            <a:r>
              <a:rPr lang="en-US" sz="6400" b="0" i="0" baseline="30000" dirty="0">
                <a:solidFill>
                  <a:srgbClr val="000000"/>
                </a:solidFill>
                <a:effectLst/>
                <a:latin typeface="Helvetica" panose="020B0604020202020204" pitchFamily="34" charset="0"/>
              </a:rPr>
              <a:t>2</a:t>
            </a:r>
            <a:r>
              <a:rPr lang="en-US" sz="6400" b="0" i="0" dirty="0">
                <a:solidFill>
                  <a:srgbClr val="000000"/>
                </a:solidFill>
                <a:effectLst/>
                <a:latin typeface="Helvetica" panose="020B0604020202020204" pitchFamily="34" charset="0"/>
              </a:rPr>
              <a:t>] = </a:t>
            </a:r>
            <a:r>
              <a:rPr lang="en-US" sz="6400" b="1" i="0" dirty="0">
                <a:solidFill>
                  <a:srgbClr val="000000"/>
                </a:solidFill>
                <a:effectLst/>
                <a:latin typeface="Helvetica" panose="020B0604020202020204" pitchFamily="34" charset="0"/>
              </a:rPr>
              <a:t>-1.656</a:t>
            </a:r>
          </a:p>
          <a:p>
            <a:pPr marL="457200" lvl="1" indent="0" fontAlgn="base">
              <a:buNone/>
            </a:pPr>
            <a:endParaRPr lang="en-US" sz="6400" b="0" i="0" dirty="0">
              <a:solidFill>
                <a:srgbClr val="000000"/>
              </a:solidFill>
              <a:effectLst/>
              <a:latin typeface="Helvetica" panose="020B0604020202020204" pitchFamily="34" charset="0"/>
            </a:endParaRPr>
          </a:p>
          <a:p>
            <a:pPr marL="0" indent="0" algn="l" fontAlgn="base">
              <a:buNone/>
            </a:pPr>
            <a:r>
              <a:rPr lang="en-US" sz="6400" b="0" i="0" dirty="0">
                <a:solidFill>
                  <a:srgbClr val="000000"/>
                </a:solidFill>
                <a:effectLst/>
                <a:latin typeface="Helvetica" panose="020B0604020202020204" pitchFamily="34" charset="0"/>
              </a:rPr>
              <a:t>The formula to calculate b</a:t>
            </a:r>
            <a:r>
              <a:rPr lang="en-US" sz="6400" b="0"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is: y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p>
          <a:p>
            <a:pPr algn="l"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inherit"/>
              </a:rPr>
              <a:t>b</a:t>
            </a:r>
            <a:r>
              <a:rPr lang="en-US" sz="6400" b="1"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 181.5 – 3.148(69.375) – (-1.656)(18.125) = </a:t>
            </a:r>
            <a:r>
              <a:rPr lang="en-US" sz="6400" b="1" i="0" dirty="0">
                <a:solidFill>
                  <a:srgbClr val="000000"/>
                </a:solidFill>
                <a:effectLst/>
                <a:latin typeface="inherit"/>
              </a:rPr>
              <a:t>-6.867</a:t>
            </a:r>
            <a:endParaRPr lang="en-US" sz="6400" b="0" i="0" dirty="0">
              <a:solidFill>
                <a:srgbClr val="3D3D3D"/>
              </a:solidFill>
              <a:effectLst/>
              <a:latin typeface="Lato" panose="020F0502020204030203" pitchFamily="34" charset="0"/>
            </a:endParaRPr>
          </a:p>
          <a:p>
            <a:pPr marL="0" indent="0" algn="l" fontAlgn="base">
              <a:buNone/>
            </a:pPr>
            <a:r>
              <a:rPr lang="en-US" sz="7200" b="1" i="0" dirty="0">
                <a:solidFill>
                  <a:srgbClr val="000000"/>
                </a:solidFill>
                <a:effectLst/>
                <a:latin typeface="inherit"/>
              </a:rPr>
              <a:t>Step 5: Place b</a:t>
            </a:r>
            <a:r>
              <a:rPr lang="en-US" sz="7200" b="1" i="0" baseline="-25000" dirty="0">
                <a:solidFill>
                  <a:srgbClr val="000000"/>
                </a:solidFill>
                <a:effectLst/>
                <a:latin typeface="inherit"/>
              </a:rPr>
              <a:t>0</a:t>
            </a:r>
            <a:r>
              <a:rPr lang="en-US" sz="7200" b="1" i="0" dirty="0">
                <a:solidFill>
                  <a:srgbClr val="000000"/>
                </a:solidFill>
                <a:effectLst/>
                <a:latin typeface="inherit"/>
              </a:rPr>
              <a:t>, b</a:t>
            </a:r>
            <a:r>
              <a:rPr lang="en-US" sz="7200" b="1" i="0" baseline="-25000" dirty="0">
                <a:solidFill>
                  <a:srgbClr val="000000"/>
                </a:solidFill>
                <a:effectLst/>
                <a:latin typeface="inherit"/>
              </a:rPr>
              <a:t>1</a:t>
            </a:r>
            <a:r>
              <a:rPr lang="en-US" sz="7200" b="1" i="0" dirty="0">
                <a:solidFill>
                  <a:srgbClr val="000000"/>
                </a:solidFill>
                <a:effectLst/>
                <a:latin typeface="inherit"/>
              </a:rPr>
              <a:t>, and b</a:t>
            </a:r>
            <a:r>
              <a:rPr lang="en-US" sz="7200" b="1" i="0" baseline="-25000" dirty="0">
                <a:solidFill>
                  <a:srgbClr val="000000"/>
                </a:solidFill>
                <a:effectLst/>
                <a:latin typeface="inherit"/>
              </a:rPr>
              <a:t>2</a:t>
            </a:r>
            <a:r>
              <a:rPr lang="en-US" sz="7200" b="1" i="0" dirty="0">
                <a:solidFill>
                  <a:srgbClr val="000000"/>
                </a:solidFill>
                <a:effectLst/>
                <a:latin typeface="inherit"/>
              </a:rPr>
              <a:t> in the estimated linear regression equation.</a:t>
            </a:r>
            <a:endParaRPr lang="en-US" sz="7200" b="0" i="0" dirty="0">
              <a:solidFill>
                <a:srgbClr val="3D3D3D"/>
              </a:solidFill>
              <a:effectLst/>
              <a:latin typeface="Lato" panose="020F0502020204030203" pitchFamily="34" charset="0"/>
            </a:endParaRPr>
          </a:p>
          <a:p>
            <a:pPr algn="l" fontAlgn="base"/>
            <a:r>
              <a:rPr lang="en-US" sz="6400" b="0" i="0" dirty="0">
                <a:solidFill>
                  <a:srgbClr val="000000"/>
                </a:solidFill>
                <a:effectLst/>
                <a:latin typeface="Helvetica" panose="020B0604020202020204" pitchFamily="34" charset="0"/>
              </a:rPr>
              <a:t>The estimated linear regression equation is: ŷ = b</a:t>
            </a:r>
            <a:r>
              <a:rPr lang="en-US" sz="6400" b="0" i="0" baseline="-25000" dirty="0">
                <a:solidFill>
                  <a:srgbClr val="000000"/>
                </a:solidFill>
                <a:effectLst/>
                <a:latin typeface="inherit"/>
              </a:rPr>
              <a:t>0</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endParaRPr lang="en-US" sz="6400" b="0" i="0" dirty="0">
              <a:solidFill>
                <a:srgbClr val="3D3D3D"/>
              </a:solidFill>
              <a:effectLst/>
              <a:latin typeface="Lato" panose="020F0502020204030203" pitchFamily="34" charset="0"/>
            </a:endParaRPr>
          </a:p>
          <a:p>
            <a:pPr marL="0" indent="0" algn="ctr">
              <a:buNone/>
            </a:pPr>
            <a:r>
              <a:rPr lang="cy-GB" sz="8000" b="1" i="0" dirty="0">
                <a:solidFill>
                  <a:srgbClr val="000000"/>
                </a:solidFill>
                <a:effectLst/>
                <a:latin typeface="Helvetica" panose="020B0604020202020204" pitchFamily="34" charset="0"/>
              </a:rPr>
              <a:t>ŷ = -6.867 + 3.148x</a:t>
            </a:r>
            <a:r>
              <a:rPr lang="cy-GB" sz="8000" b="1" i="0" baseline="-25000" dirty="0">
                <a:solidFill>
                  <a:srgbClr val="000000"/>
                </a:solidFill>
                <a:effectLst/>
                <a:latin typeface="inherit"/>
              </a:rPr>
              <a:t>1</a:t>
            </a:r>
            <a:r>
              <a:rPr lang="cy-GB" sz="8000" b="1" i="0" dirty="0">
                <a:solidFill>
                  <a:srgbClr val="000000"/>
                </a:solidFill>
                <a:effectLst/>
                <a:latin typeface="Helvetica" panose="020B0604020202020204" pitchFamily="34" charset="0"/>
              </a:rPr>
              <a:t> – 1.656x</a:t>
            </a:r>
            <a:r>
              <a:rPr lang="cy-GB" sz="8000" b="1" i="0" baseline="-25000" dirty="0">
                <a:solidFill>
                  <a:srgbClr val="000000"/>
                </a:solidFill>
                <a:effectLst/>
                <a:latin typeface="inherit"/>
              </a:rPr>
              <a:t>2</a:t>
            </a:r>
            <a:br>
              <a:rPr lang="en-IN" sz="8000" dirty="0"/>
            </a:br>
            <a:endParaRPr lang="en-IN" sz="8000" dirty="0"/>
          </a:p>
        </p:txBody>
      </p:sp>
      <p:pic>
        <p:nvPicPr>
          <p:cNvPr id="4" name="Picture 2" descr="Example of multiple linear regression by hand">
            <a:extLst>
              <a:ext uri="{FF2B5EF4-FFF2-40B4-BE49-F238E27FC236}">
                <a16:creationId xmlns:a16="http://schemas.microsoft.com/office/drawing/2014/main" id="{00026DDA-611F-4CE6-A9D6-305D5AF37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956" y="479768"/>
            <a:ext cx="8979568" cy="2504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0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E13DAD-7E98-46E4-9907-2180EDC851F7}"/>
              </a:ext>
            </a:extLst>
          </p:cNvPr>
          <p:cNvSpPr txBox="1"/>
          <p:nvPr/>
        </p:nvSpPr>
        <p:spPr>
          <a:xfrm>
            <a:off x="212558" y="4373863"/>
            <a:ext cx="10060807" cy="923330"/>
          </a:xfrm>
          <a:prstGeom prst="rect">
            <a:avLst/>
          </a:prstGeom>
          <a:noFill/>
        </p:spPr>
        <p:txBody>
          <a:bodyPr wrap="square">
            <a:spAutoFit/>
          </a:bodyPr>
          <a:lstStyle/>
          <a:p>
            <a:r>
              <a:rPr lang="en-IN" sz="1800" b="0" i="0" dirty="0">
                <a:solidFill>
                  <a:srgbClr val="000000"/>
                </a:solidFill>
                <a:effectLst/>
                <a:latin typeface="Helvetica" panose="020B0604020202020204" pitchFamily="34" charset="0"/>
              </a:rPr>
              <a:t>The formula to calculate b</a:t>
            </a:r>
            <a:r>
              <a:rPr lang="en-IN" sz="1800" b="0" i="0" baseline="-25000" dirty="0">
                <a:solidFill>
                  <a:srgbClr val="000000"/>
                </a:solidFill>
                <a:effectLst/>
                <a:latin typeface="inherit"/>
              </a:rPr>
              <a:t>1 </a:t>
            </a:r>
            <a:r>
              <a:rPr lang="en-IN" sz="1800" b="0" i="0" dirty="0">
                <a:solidFill>
                  <a:srgbClr val="000000"/>
                </a:solidFill>
                <a:effectLst/>
                <a:latin typeface="Helvetica" panose="020B0604020202020204" pitchFamily="34" charset="0"/>
              </a:rPr>
              <a:t>is: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a:t>
            </a:r>
          </a:p>
          <a:p>
            <a:r>
              <a:rPr lang="en-IN" sz="1800" b="0" i="0" dirty="0">
                <a:solidFill>
                  <a:srgbClr val="000000"/>
                </a:solidFill>
                <a:effectLst/>
                <a:latin typeface="Helvetica" panose="020B0604020202020204" pitchFamily="34" charset="0"/>
              </a:rPr>
              <a:t>The formula to calculate b2 is: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x2y)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x1x2)(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x12)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x22)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x1x2)2]</a:t>
            </a:r>
          </a:p>
          <a:p>
            <a:r>
              <a:rPr lang="en-US" sz="1800" b="0" i="0" dirty="0">
                <a:solidFill>
                  <a:srgbClr val="000000"/>
                </a:solidFill>
                <a:effectLst/>
                <a:latin typeface="Helvetica" panose="020B0604020202020204" pitchFamily="34" charset="0"/>
              </a:rPr>
              <a:t>The formula to calculate b</a:t>
            </a:r>
            <a:r>
              <a:rPr lang="en-US" sz="1800" b="0" i="0" baseline="-25000" dirty="0">
                <a:solidFill>
                  <a:srgbClr val="000000"/>
                </a:solidFill>
                <a:effectLst/>
                <a:latin typeface="inherit"/>
              </a:rPr>
              <a:t>0 </a:t>
            </a:r>
            <a:r>
              <a:rPr lang="en-US" sz="1800" b="0" i="0" dirty="0">
                <a:solidFill>
                  <a:srgbClr val="000000"/>
                </a:solidFill>
                <a:effectLst/>
                <a:latin typeface="Helvetica" panose="020B0604020202020204" pitchFamily="34" charset="0"/>
              </a:rPr>
              <a:t>is: y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p>
        </p:txBody>
      </p:sp>
      <p:pic>
        <p:nvPicPr>
          <p:cNvPr id="6" name="Picture 5">
            <a:extLst>
              <a:ext uri="{FF2B5EF4-FFF2-40B4-BE49-F238E27FC236}">
                <a16:creationId xmlns:a16="http://schemas.microsoft.com/office/drawing/2014/main" id="{7639B700-60E3-4C31-884F-CD702FD12193}"/>
              </a:ext>
            </a:extLst>
          </p:cNvPr>
          <p:cNvPicPr>
            <a:picLocks noChangeAspect="1"/>
          </p:cNvPicPr>
          <p:nvPr/>
        </p:nvPicPr>
        <p:blipFill rotWithShape="1">
          <a:blip r:embed="rId2"/>
          <a:srcRect l="29532" t="26621" r="60275" b="54901"/>
          <a:stretch/>
        </p:blipFill>
        <p:spPr>
          <a:xfrm>
            <a:off x="7940843" y="1298720"/>
            <a:ext cx="2178518" cy="2657603"/>
          </a:xfrm>
          <a:prstGeom prst="rect">
            <a:avLst/>
          </a:prstGeom>
        </p:spPr>
      </p:pic>
      <p:sp>
        <p:nvSpPr>
          <p:cNvPr id="7" name="Title 1">
            <a:extLst>
              <a:ext uri="{FF2B5EF4-FFF2-40B4-BE49-F238E27FC236}">
                <a16:creationId xmlns:a16="http://schemas.microsoft.com/office/drawing/2014/main" id="{94AC7E79-EC5A-40C3-903F-3DB6FEDE99E0}"/>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
        <p:nvSpPr>
          <p:cNvPr id="9" name="TextBox 8">
            <a:extLst>
              <a:ext uri="{FF2B5EF4-FFF2-40B4-BE49-F238E27FC236}">
                <a16:creationId xmlns:a16="http://schemas.microsoft.com/office/drawing/2014/main" id="{4625D962-7615-441E-9592-B7A9EF5953D3}"/>
              </a:ext>
            </a:extLst>
          </p:cNvPr>
          <p:cNvSpPr txBox="1"/>
          <p:nvPr/>
        </p:nvSpPr>
        <p:spPr>
          <a:xfrm>
            <a:off x="474044" y="960166"/>
            <a:ext cx="10789117" cy="677108"/>
          </a:xfrm>
          <a:prstGeom prst="rect">
            <a:avLst/>
          </a:prstGeom>
          <a:noFill/>
        </p:spPr>
        <p:txBody>
          <a:bodyPr wrap="square">
            <a:spAutoFit/>
          </a:bodyPr>
          <a:lstStyle/>
          <a:p>
            <a:pPr marL="0" indent="0" algn="l" fontAlgn="base">
              <a:buNone/>
            </a:pPr>
            <a:r>
              <a:rPr lang="en-US" sz="2000" b="1" dirty="0">
                <a:solidFill>
                  <a:srgbClr val="000000"/>
                </a:solidFill>
                <a:latin typeface="inherit"/>
              </a:rPr>
              <a:t>T</a:t>
            </a:r>
            <a:r>
              <a:rPr lang="en-US" sz="2000" b="1" i="0" dirty="0">
                <a:solidFill>
                  <a:srgbClr val="000000"/>
                </a:solidFill>
                <a:effectLst/>
                <a:latin typeface="inherit"/>
              </a:rPr>
              <a:t>he estimated linear regression equation.</a:t>
            </a:r>
            <a:endParaRPr lang="en-US" sz="2000" b="0" i="0" dirty="0">
              <a:solidFill>
                <a:srgbClr val="3D3D3D"/>
              </a:solidFill>
              <a:effectLst/>
              <a:latin typeface="Lato" panose="020F0502020204030203" pitchFamily="34" charset="0"/>
            </a:endParaRPr>
          </a:p>
          <a:p>
            <a:pPr algn="l" fontAlgn="base"/>
            <a:r>
              <a:rPr lang="en-US" sz="1800" b="0" i="0" dirty="0">
                <a:solidFill>
                  <a:srgbClr val="000000"/>
                </a:solidFill>
                <a:effectLst/>
                <a:latin typeface="Helvetica" panose="020B0604020202020204" pitchFamily="34" charset="0"/>
              </a:rPr>
              <a:t>The estimated linear regression equation is: ŷ = b</a:t>
            </a:r>
            <a:r>
              <a:rPr lang="en-US" sz="1800" b="0" i="0" baseline="-25000" dirty="0">
                <a:solidFill>
                  <a:srgbClr val="000000"/>
                </a:solidFill>
                <a:effectLst/>
                <a:latin typeface="inherit"/>
              </a:rPr>
              <a:t>0</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endParaRPr lang="en-US" sz="1800" b="0" i="0" dirty="0">
              <a:solidFill>
                <a:srgbClr val="3D3D3D"/>
              </a:solidFill>
              <a:effectLst/>
              <a:latin typeface="Lato" panose="020F0502020204030203" pitchFamily="34" charset="0"/>
            </a:endParaRPr>
          </a:p>
        </p:txBody>
      </p:sp>
      <p:sp>
        <p:nvSpPr>
          <p:cNvPr id="11" name="TextBox 10">
            <a:extLst>
              <a:ext uri="{FF2B5EF4-FFF2-40B4-BE49-F238E27FC236}">
                <a16:creationId xmlns:a16="http://schemas.microsoft.com/office/drawing/2014/main" id="{7DE863E9-1CF6-419A-B7D5-9FE91B4E172A}"/>
              </a:ext>
            </a:extLst>
          </p:cNvPr>
          <p:cNvSpPr txBox="1"/>
          <p:nvPr/>
        </p:nvSpPr>
        <p:spPr>
          <a:xfrm>
            <a:off x="422710" y="2053262"/>
            <a:ext cx="6097604" cy="1754326"/>
          </a:xfrm>
          <a:prstGeom prst="rect">
            <a:avLst/>
          </a:prstGeom>
          <a:noFill/>
        </p:spPr>
        <p:txBody>
          <a:bodyPr wrap="square">
            <a:spAutoFit/>
          </a:bodyPr>
          <a:lstStyle/>
          <a:p>
            <a:r>
              <a:rPr lang="en-IN" sz="1800" b="1" i="0" dirty="0">
                <a:solidFill>
                  <a:srgbClr val="000000"/>
                </a:solidFill>
                <a:effectLst/>
                <a:latin typeface="Helvetica" panose="020B0604020202020204" pitchFamily="34" charset="0"/>
              </a:rPr>
              <a:t>Calculate Regression Sums.</a:t>
            </a:r>
            <a:endParaRPr lang="en-IN" sz="1800"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baseline="30000" dirty="0">
                <a:solidFill>
                  <a:srgbClr val="000000"/>
                </a:solidFill>
                <a:effectLst/>
                <a:latin typeface="inherit"/>
              </a:rPr>
              <a:t>2 </a:t>
            </a:r>
            <a:r>
              <a:rPr lang="en-IN" sz="1800" b="0" i="0" dirty="0">
                <a:solidFill>
                  <a:srgbClr val="000000"/>
                </a:solidFill>
                <a:effectLst/>
                <a:latin typeface="Helvetica" panose="020B0604020202020204" pitchFamily="34" charset="0"/>
              </a:rPr>
              <a:t>–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a:t>
            </a:r>
            <a:r>
              <a:rPr lang="en-IN" sz="1800" b="0" i="0" baseline="30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y) / n </a:t>
            </a: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y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y) / n </a:t>
            </a:r>
            <a:endParaRPr lang="en-IN" sz="1800" b="0" i="0" dirty="0">
              <a:solidFill>
                <a:srgbClr val="3D3D3D"/>
              </a:solidFill>
              <a:effectLst/>
              <a:latin typeface="inherit"/>
            </a:endParaRPr>
          </a:p>
          <a:p>
            <a:pPr algn="l" fontAlgn="base">
              <a:buFont typeface="Arial" panose="020B0604020202020204" pitchFamily="34" charset="0"/>
              <a:buChar char="•"/>
            </a:pP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3D3D3D"/>
                </a:solidFill>
                <a:effectLst/>
                <a:latin typeface="inherit"/>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1</a:t>
            </a:r>
            <a:r>
              <a:rPr lang="el-GR" sz="1800" b="0" i="0" dirty="0">
                <a:solidFill>
                  <a:srgbClr val="000000"/>
                </a:solidFill>
                <a:effectLst/>
                <a:latin typeface="Helvetica" panose="020B0604020202020204" pitchFamily="34" charset="0"/>
              </a:rPr>
              <a:t>Σ</a:t>
            </a:r>
            <a:r>
              <a:rPr lang="en-IN" sz="1800" b="0" i="0" dirty="0">
                <a:solidFill>
                  <a:srgbClr val="000000"/>
                </a:solidFill>
                <a:effectLst/>
                <a:latin typeface="Helvetica" panose="020B0604020202020204" pitchFamily="34" charset="0"/>
              </a:rPr>
              <a:t>X</a:t>
            </a:r>
            <a:r>
              <a:rPr lang="en-IN" sz="1800" b="0" i="0" baseline="-25000" dirty="0">
                <a:solidFill>
                  <a:srgbClr val="000000"/>
                </a:solidFill>
                <a:effectLst/>
                <a:latin typeface="inherit"/>
              </a:rPr>
              <a:t>2</a:t>
            </a:r>
            <a:r>
              <a:rPr lang="en-IN" sz="1800" b="0" i="0" dirty="0">
                <a:solidFill>
                  <a:srgbClr val="000000"/>
                </a:solidFill>
                <a:effectLst/>
                <a:latin typeface="Helvetica" panose="020B0604020202020204" pitchFamily="34" charset="0"/>
              </a:rPr>
              <a:t>) / n </a:t>
            </a:r>
            <a:endParaRPr lang="en-IN" sz="1800" dirty="0"/>
          </a:p>
        </p:txBody>
      </p:sp>
    </p:spTree>
    <p:extLst>
      <p:ext uri="{BB962C8B-B14F-4D97-AF65-F5344CB8AC3E}">
        <p14:creationId xmlns:p14="http://schemas.microsoft.com/office/powerpoint/2010/main" val="310818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A603D1-7E29-444D-8F03-12558B587D43}"/>
              </a:ext>
            </a:extLst>
          </p:cNvPr>
          <p:cNvPicPr>
            <a:picLocks noChangeAspect="1"/>
          </p:cNvPicPr>
          <p:nvPr/>
        </p:nvPicPr>
        <p:blipFill rotWithShape="1">
          <a:blip r:embed="rId2"/>
          <a:srcRect l="30287" t="26621" r="44558" b="55392"/>
          <a:stretch/>
        </p:blipFill>
        <p:spPr>
          <a:xfrm>
            <a:off x="4068684" y="4014765"/>
            <a:ext cx="4225491" cy="1687596"/>
          </a:xfrm>
          <a:prstGeom prst="rect">
            <a:avLst/>
          </a:prstGeom>
        </p:spPr>
      </p:pic>
      <p:sp>
        <p:nvSpPr>
          <p:cNvPr id="6" name="Title 1">
            <a:extLst>
              <a:ext uri="{FF2B5EF4-FFF2-40B4-BE49-F238E27FC236}">
                <a16:creationId xmlns:a16="http://schemas.microsoft.com/office/drawing/2014/main" id="{D0EA9F4B-7E89-4852-999A-3E6EA4CDD07C}"/>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graphicFrame>
        <p:nvGraphicFramePr>
          <p:cNvPr id="7" name="Table 7">
            <a:extLst>
              <a:ext uri="{FF2B5EF4-FFF2-40B4-BE49-F238E27FC236}">
                <a16:creationId xmlns:a16="http://schemas.microsoft.com/office/drawing/2014/main" id="{34284E1F-9022-400E-8340-3EC92847CAEF}"/>
              </a:ext>
            </a:extLst>
          </p:cNvPr>
          <p:cNvGraphicFramePr>
            <a:graphicFrameLocks noGrp="1"/>
          </p:cNvGraphicFramePr>
          <p:nvPr>
            <p:extLst>
              <p:ext uri="{D42A27DB-BD31-4B8C-83A1-F6EECF244321}">
                <p14:modId xmlns:p14="http://schemas.microsoft.com/office/powerpoint/2010/main" val="1373815902"/>
              </p:ext>
            </p:extLst>
          </p:nvPr>
        </p:nvGraphicFramePr>
        <p:xfrm>
          <a:off x="2182920" y="1012629"/>
          <a:ext cx="8128000"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552807042"/>
                    </a:ext>
                  </a:extLst>
                </a:gridCol>
                <a:gridCol w="1016000">
                  <a:extLst>
                    <a:ext uri="{9D8B030D-6E8A-4147-A177-3AD203B41FA5}">
                      <a16:colId xmlns:a16="http://schemas.microsoft.com/office/drawing/2014/main" val="1053932215"/>
                    </a:ext>
                  </a:extLst>
                </a:gridCol>
                <a:gridCol w="1016000">
                  <a:extLst>
                    <a:ext uri="{9D8B030D-6E8A-4147-A177-3AD203B41FA5}">
                      <a16:colId xmlns:a16="http://schemas.microsoft.com/office/drawing/2014/main" val="523144865"/>
                    </a:ext>
                  </a:extLst>
                </a:gridCol>
                <a:gridCol w="1016000">
                  <a:extLst>
                    <a:ext uri="{9D8B030D-6E8A-4147-A177-3AD203B41FA5}">
                      <a16:colId xmlns:a16="http://schemas.microsoft.com/office/drawing/2014/main" val="3685593854"/>
                    </a:ext>
                  </a:extLst>
                </a:gridCol>
                <a:gridCol w="1016000">
                  <a:extLst>
                    <a:ext uri="{9D8B030D-6E8A-4147-A177-3AD203B41FA5}">
                      <a16:colId xmlns:a16="http://schemas.microsoft.com/office/drawing/2014/main" val="2283699947"/>
                    </a:ext>
                  </a:extLst>
                </a:gridCol>
                <a:gridCol w="1016000">
                  <a:extLst>
                    <a:ext uri="{9D8B030D-6E8A-4147-A177-3AD203B41FA5}">
                      <a16:colId xmlns:a16="http://schemas.microsoft.com/office/drawing/2014/main" val="2163936645"/>
                    </a:ext>
                  </a:extLst>
                </a:gridCol>
                <a:gridCol w="1016000">
                  <a:extLst>
                    <a:ext uri="{9D8B030D-6E8A-4147-A177-3AD203B41FA5}">
                      <a16:colId xmlns:a16="http://schemas.microsoft.com/office/drawing/2014/main" val="3047519351"/>
                    </a:ext>
                  </a:extLst>
                </a:gridCol>
                <a:gridCol w="1016000">
                  <a:extLst>
                    <a:ext uri="{9D8B030D-6E8A-4147-A177-3AD203B41FA5}">
                      <a16:colId xmlns:a16="http://schemas.microsoft.com/office/drawing/2014/main" val="3419419089"/>
                    </a:ext>
                  </a:extLst>
                </a:gridCol>
              </a:tblGrid>
              <a:tr h="370840">
                <a:tc>
                  <a:txBody>
                    <a:bodyPr/>
                    <a:lstStyle/>
                    <a:p>
                      <a:r>
                        <a:rPr lang="en-IN" dirty="0"/>
                        <a:t>X1</a:t>
                      </a:r>
                    </a:p>
                  </a:txBody>
                  <a:tcPr/>
                </a:tc>
                <a:tc>
                  <a:txBody>
                    <a:bodyPr/>
                    <a:lstStyle/>
                    <a:p>
                      <a:r>
                        <a:rPr lang="en-IN" dirty="0"/>
                        <a:t>X2</a:t>
                      </a:r>
                    </a:p>
                  </a:txBody>
                  <a:tcPr/>
                </a:tc>
                <a:tc>
                  <a:txBody>
                    <a:bodyPr/>
                    <a:lstStyle/>
                    <a:p>
                      <a:r>
                        <a:rPr lang="en-IN" dirty="0"/>
                        <a:t>Y</a:t>
                      </a:r>
                    </a:p>
                  </a:txBody>
                  <a:tcPr/>
                </a:tc>
                <a:tc>
                  <a:txBody>
                    <a:bodyPr/>
                    <a:lstStyle/>
                    <a:p>
                      <a:r>
                        <a:rPr lang="en-IN" dirty="0"/>
                        <a:t>X1^2</a:t>
                      </a:r>
                    </a:p>
                  </a:txBody>
                  <a:tcPr/>
                </a:tc>
                <a:tc>
                  <a:txBody>
                    <a:bodyPr/>
                    <a:lstStyle/>
                    <a:p>
                      <a:r>
                        <a:rPr lang="en-IN" dirty="0"/>
                        <a:t>X2^2</a:t>
                      </a:r>
                    </a:p>
                  </a:txBody>
                  <a:tcPr/>
                </a:tc>
                <a:tc>
                  <a:txBody>
                    <a:bodyPr/>
                    <a:lstStyle/>
                    <a:p>
                      <a:r>
                        <a:rPr lang="en-IN" dirty="0"/>
                        <a:t>X1Y</a:t>
                      </a:r>
                    </a:p>
                  </a:txBody>
                  <a:tcPr/>
                </a:tc>
                <a:tc>
                  <a:txBody>
                    <a:bodyPr/>
                    <a:lstStyle/>
                    <a:p>
                      <a:r>
                        <a:rPr lang="en-IN" dirty="0"/>
                        <a:t>X2Y</a:t>
                      </a:r>
                    </a:p>
                  </a:txBody>
                  <a:tcPr/>
                </a:tc>
                <a:tc>
                  <a:txBody>
                    <a:bodyPr/>
                    <a:lstStyle/>
                    <a:p>
                      <a:r>
                        <a:rPr lang="en-IN" dirty="0"/>
                        <a:t>X1X2</a:t>
                      </a:r>
                    </a:p>
                  </a:txBody>
                  <a:tcPr/>
                </a:tc>
                <a:extLst>
                  <a:ext uri="{0D108BD9-81ED-4DB2-BD59-A6C34878D82A}">
                    <a16:rowId xmlns:a16="http://schemas.microsoft.com/office/drawing/2014/main" val="980134124"/>
                  </a:ext>
                </a:extLst>
              </a:tr>
              <a:tr h="370840">
                <a:tc>
                  <a:txBody>
                    <a:bodyPr/>
                    <a:lstStyle/>
                    <a:p>
                      <a:r>
                        <a:rPr lang="en-IN" dirty="0"/>
                        <a:t>3</a:t>
                      </a:r>
                    </a:p>
                  </a:txBody>
                  <a:tcPr/>
                </a:tc>
                <a:tc>
                  <a:txBody>
                    <a:bodyPr/>
                    <a:lstStyle/>
                    <a:p>
                      <a:r>
                        <a:rPr lang="en-IN" dirty="0"/>
                        <a:t>8</a:t>
                      </a:r>
                    </a:p>
                  </a:txBody>
                  <a:tcPr/>
                </a:tc>
                <a:tc>
                  <a:txBody>
                    <a:bodyPr/>
                    <a:lstStyle/>
                    <a:p>
                      <a:r>
                        <a:rPr lang="en-IN" dirty="0"/>
                        <a:t>-3.7</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9017308"/>
                  </a:ext>
                </a:extLst>
              </a:tr>
              <a:tr h="370840">
                <a:tc>
                  <a:txBody>
                    <a:bodyPr/>
                    <a:lstStyle/>
                    <a:p>
                      <a:r>
                        <a:rPr lang="en-IN" dirty="0"/>
                        <a:t>4</a:t>
                      </a:r>
                    </a:p>
                  </a:txBody>
                  <a:tcPr/>
                </a:tc>
                <a:tc>
                  <a:txBody>
                    <a:bodyPr/>
                    <a:lstStyle/>
                    <a:p>
                      <a:r>
                        <a:rPr lang="en-IN" dirty="0"/>
                        <a:t>5</a:t>
                      </a:r>
                    </a:p>
                  </a:txBody>
                  <a:tcPr/>
                </a:tc>
                <a:tc>
                  <a:txBody>
                    <a:bodyPr/>
                    <a:lstStyle/>
                    <a:p>
                      <a:r>
                        <a:rPr lang="en-IN" dirty="0"/>
                        <a:t>3.5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738538451"/>
                  </a:ext>
                </a:extLst>
              </a:tr>
              <a:tr h="370840">
                <a:tc>
                  <a:txBody>
                    <a:bodyPr/>
                    <a:lstStyle/>
                    <a:p>
                      <a:r>
                        <a:rPr lang="en-IN" dirty="0"/>
                        <a:t>5</a:t>
                      </a:r>
                    </a:p>
                  </a:txBody>
                  <a:tcPr/>
                </a:tc>
                <a:tc>
                  <a:txBody>
                    <a:bodyPr/>
                    <a:lstStyle/>
                    <a:p>
                      <a:r>
                        <a:rPr lang="en-IN" dirty="0"/>
                        <a:t>7</a:t>
                      </a:r>
                    </a:p>
                  </a:txBody>
                  <a:tcPr/>
                </a:tc>
                <a:tc>
                  <a:txBody>
                    <a:bodyPr/>
                    <a:lstStyle/>
                    <a:p>
                      <a:r>
                        <a:rPr lang="en-IN" dirty="0"/>
                        <a:t>2.5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11720366"/>
                  </a:ext>
                </a:extLst>
              </a:tr>
              <a:tr h="370840">
                <a:tc>
                  <a:txBody>
                    <a:bodyPr/>
                    <a:lstStyle/>
                    <a:p>
                      <a:r>
                        <a:rPr lang="en-IN" dirty="0"/>
                        <a:t>6</a:t>
                      </a:r>
                    </a:p>
                  </a:txBody>
                  <a:tcPr/>
                </a:tc>
                <a:tc>
                  <a:txBody>
                    <a:bodyPr/>
                    <a:lstStyle/>
                    <a:p>
                      <a:r>
                        <a:rPr lang="en-IN" dirty="0"/>
                        <a:t>3</a:t>
                      </a:r>
                    </a:p>
                  </a:txBody>
                  <a:tcPr/>
                </a:tc>
                <a:tc>
                  <a:txBody>
                    <a:bodyPr/>
                    <a:lstStyle/>
                    <a:p>
                      <a:r>
                        <a:rPr lang="en-IN" dirty="0"/>
                        <a:t>11.5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57701704"/>
                  </a:ext>
                </a:extLst>
              </a:tr>
              <a:tr h="370840">
                <a:tc>
                  <a:txBody>
                    <a:bodyPr/>
                    <a:lstStyle/>
                    <a:p>
                      <a:r>
                        <a:rPr lang="en-IN" dirty="0"/>
                        <a:t>2</a:t>
                      </a:r>
                    </a:p>
                  </a:txBody>
                  <a:tcPr/>
                </a:tc>
                <a:tc>
                  <a:txBody>
                    <a:bodyPr/>
                    <a:lstStyle/>
                    <a:p>
                      <a:r>
                        <a:rPr lang="en-IN" dirty="0"/>
                        <a:t>1</a:t>
                      </a:r>
                    </a:p>
                  </a:txBody>
                  <a:tcPr/>
                </a:tc>
                <a:tc>
                  <a:txBody>
                    <a:bodyPr/>
                    <a:lstStyle/>
                    <a:p>
                      <a:r>
                        <a:rPr lang="en-IN" dirty="0"/>
                        <a:t>5.7</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531378300"/>
                  </a:ext>
                </a:extLst>
              </a:tr>
              <a:tr h="370840">
                <a:tc>
                  <a:txBody>
                    <a:bodyPr/>
                    <a:lstStyle/>
                    <a:p>
                      <a:r>
                        <a:rPr lang="en-IN" dirty="0"/>
                        <a:t>20</a:t>
                      </a:r>
                    </a:p>
                  </a:txBody>
                  <a:tcPr/>
                </a:tc>
                <a:tc>
                  <a:txBody>
                    <a:bodyPr/>
                    <a:lstStyle/>
                    <a:p>
                      <a:r>
                        <a:rPr lang="en-IN" dirty="0"/>
                        <a:t>24</a:t>
                      </a:r>
                    </a:p>
                  </a:txBody>
                  <a:tcPr/>
                </a:tc>
                <a:tc>
                  <a:txBody>
                    <a:bodyPr/>
                    <a:lstStyle/>
                    <a:p>
                      <a:r>
                        <a:rPr lang="en-IN" dirty="0"/>
                        <a:t>19.5</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863458744"/>
                  </a:ext>
                </a:extLst>
              </a:tr>
            </a:tbl>
          </a:graphicData>
        </a:graphic>
      </p:graphicFrame>
    </p:spTree>
    <p:extLst>
      <p:ext uri="{BB962C8B-B14F-4D97-AF65-F5344CB8AC3E}">
        <p14:creationId xmlns:p14="http://schemas.microsoft.com/office/powerpoint/2010/main" val="15070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99F77-A725-4FE6-8607-F040AC614B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EED15E-824A-4E81-B0F2-23FC1DFB0DCE}"/>
              </a:ext>
            </a:extLst>
          </p:cNvPr>
          <p:cNvSpPr>
            <a:spLocks noGrp="1"/>
          </p:cNvSpPr>
          <p:nvPr>
            <p:ph idx="1"/>
          </p:nvPr>
        </p:nvSpPr>
        <p:spPr/>
        <p:txBody>
          <a:bodyPr/>
          <a:lstStyle/>
          <a:p>
            <a:r>
              <a:rPr lang="en-IN" sz="2800" b="1" i="0" dirty="0">
                <a:solidFill>
                  <a:srgbClr val="000000"/>
                </a:solidFill>
                <a:effectLst/>
                <a:latin typeface="Helvetica" panose="020B0604020202020204" pitchFamily="34" charset="0"/>
              </a:rPr>
              <a:t>Calculate Regression Sums.</a:t>
            </a:r>
            <a:endParaRPr lang="en-IN" sz="2800" b="0" i="0" dirty="0">
              <a:solidFill>
                <a:srgbClr val="3D3D3D"/>
              </a:solidFill>
              <a:effectLst/>
              <a:latin typeface="Lato" panose="020F0502020204030203" pitchFamily="34" charset="0"/>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a:t>
            </a:r>
            <a:r>
              <a:rPr lang="en-IN" sz="2800" b="0" i="0" baseline="30000" dirty="0">
                <a:solidFill>
                  <a:srgbClr val="000000"/>
                </a:solidFill>
                <a:effectLst/>
                <a:latin typeface="inherit"/>
              </a:rPr>
              <a:t>2</a:t>
            </a:r>
            <a:r>
              <a:rPr lang="en-IN" sz="2800" b="0" i="0" dirty="0">
                <a:solidFill>
                  <a:srgbClr val="000000"/>
                </a:solidFill>
                <a:effectLst/>
                <a:latin typeface="Helvetica" panose="020B0604020202020204" pitchFamily="34" charset="0"/>
              </a:rPr>
              <a:t> / n =(90-(20)^2/5)</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baseline="30000" dirty="0">
                <a:solidFill>
                  <a:srgbClr val="000000"/>
                </a:solidFill>
                <a:effectLst/>
                <a:latin typeface="inherit"/>
              </a:rPr>
              <a:t>2 </a:t>
            </a:r>
            <a:r>
              <a:rPr lang="en-IN" sz="2800" b="0" i="0" dirty="0">
                <a:solidFill>
                  <a:srgbClr val="000000"/>
                </a:solidFill>
                <a:effectLst/>
                <a:latin typeface="Helvetica" panose="020B0604020202020204" pitchFamily="34" charset="0"/>
              </a:rPr>
              <a:t>–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a:t>
            </a:r>
            <a:r>
              <a:rPr lang="en-IN" sz="2800" b="0" i="0" baseline="30000" dirty="0">
                <a:solidFill>
                  <a:srgbClr val="000000"/>
                </a:solidFill>
                <a:effectLst/>
                <a:latin typeface="inherit"/>
              </a:rPr>
              <a:t>2</a:t>
            </a:r>
            <a:r>
              <a:rPr lang="en-IN" sz="2800" b="0" i="0" dirty="0">
                <a:solidFill>
                  <a:srgbClr val="000000"/>
                </a:solidFill>
                <a:effectLst/>
                <a:latin typeface="Helvetica" panose="020B0604020202020204" pitchFamily="34" charset="0"/>
              </a:rPr>
              <a:t> / n </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y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y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y) / n </a:t>
            </a: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y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y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y) / n </a:t>
            </a:r>
            <a:endParaRPr lang="en-IN" sz="2800" b="0" i="0" dirty="0">
              <a:solidFill>
                <a:srgbClr val="3D3D3D"/>
              </a:solidFill>
              <a:effectLst/>
              <a:latin typeface="inherit"/>
            </a:endParaRPr>
          </a:p>
          <a:p>
            <a:pPr algn="l" fontAlgn="base">
              <a:buFont typeface="Arial" panose="020B0604020202020204" pitchFamily="34" charset="0"/>
              <a:buChar char="•"/>
            </a:pP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a:t>
            </a:r>
            <a:r>
              <a:rPr lang="el-GR" sz="2800" b="0" i="0" dirty="0">
                <a:solidFill>
                  <a:srgbClr val="3D3D3D"/>
                </a:solidFill>
                <a:effectLst/>
                <a:latin typeface="inherit"/>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1</a:t>
            </a:r>
            <a:r>
              <a:rPr lang="el-GR" sz="2800" b="0" i="0" dirty="0">
                <a:solidFill>
                  <a:srgbClr val="000000"/>
                </a:solidFill>
                <a:effectLst/>
                <a:latin typeface="Helvetica" panose="020B0604020202020204" pitchFamily="34" charset="0"/>
              </a:rPr>
              <a:t>Σ</a:t>
            </a:r>
            <a:r>
              <a:rPr lang="en-IN" sz="2800" b="0" i="0" dirty="0">
                <a:solidFill>
                  <a:srgbClr val="000000"/>
                </a:solidFill>
                <a:effectLst/>
                <a:latin typeface="Helvetica" panose="020B0604020202020204" pitchFamily="34" charset="0"/>
              </a:rPr>
              <a:t>X</a:t>
            </a:r>
            <a:r>
              <a:rPr lang="en-IN" sz="2800" b="0" i="0" baseline="-25000" dirty="0">
                <a:solidFill>
                  <a:srgbClr val="000000"/>
                </a:solidFill>
                <a:effectLst/>
                <a:latin typeface="inherit"/>
              </a:rPr>
              <a:t>2</a:t>
            </a:r>
            <a:r>
              <a:rPr lang="en-IN" sz="2800" b="0" i="0" dirty="0">
                <a:solidFill>
                  <a:srgbClr val="000000"/>
                </a:solidFill>
                <a:effectLst/>
                <a:latin typeface="Helvetica" panose="020B0604020202020204" pitchFamily="34" charset="0"/>
              </a:rPr>
              <a:t>) / n </a:t>
            </a:r>
            <a:endParaRPr lang="en-IN" dirty="0"/>
          </a:p>
        </p:txBody>
      </p:sp>
    </p:spTree>
    <p:extLst>
      <p:ext uri="{BB962C8B-B14F-4D97-AF65-F5344CB8AC3E}">
        <p14:creationId xmlns:p14="http://schemas.microsoft.com/office/powerpoint/2010/main" val="57986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55BA2-A0A8-4033-948C-46D3DC705C37}"/>
              </a:ext>
            </a:extLst>
          </p:cNvPr>
          <p:cNvSpPr>
            <a:spLocks noGrp="1"/>
          </p:cNvSpPr>
          <p:nvPr>
            <p:ph idx="1"/>
          </p:nvPr>
        </p:nvSpPr>
        <p:spPr>
          <a:xfrm>
            <a:off x="962488" y="1088778"/>
            <a:ext cx="10515600" cy="4351338"/>
          </a:xfrm>
        </p:spPr>
        <p:txBody>
          <a:bodyPr>
            <a:normAutofit fontScale="32500" lnSpcReduction="20000"/>
          </a:bodyPr>
          <a:lstStyle/>
          <a:p>
            <a:pPr marL="0" indent="0">
              <a:buNone/>
            </a:pPr>
            <a:r>
              <a:rPr lang="en-US" sz="6400" b="1" i="0" dirty="0">
                <a:solidFill>
                  <a:srgbClr val="000000"/>
                </a:solidFill>
                <a:effectLst/>
                <a:latin typeface="Helvetica" panose="020B0604020202020204" pitchFamily="34" charset="0"/>
              </a:rPr>
              <a:t>Calculate b</a:t>
            </a:r>
            <a:r>
              <a:rPr lang="en-US" sz="6400" b="1" i="0" baseline="-25000" dirty="0">
                <a:solidFill>
                  <a:srgbClr val="000000"/>
                </a:solidFill>
                <a:effectLst/>
                <a:latin typeface="inherit"/>
              </a:rPr>
              <a:t>0</a:t>
            </a:r>
            <a:r>
              <a:rPr lang="en-US" sz="6400" b="1" i="0" dirty="0">
                <a:solidFill>
                  <a:srgbClr val="000000"/>
                </a:solidFill>
                <a:effectLst/>
                <a:latin typeface="Helvetica" panose="020B0604020202020204" pitchFamily="34" charset="0"/>
              </a:rPr>
              <a:t>, b</a:t>
            </a:r>
            <a:r>
              <a:rPr lang="en-US" sz="6400" b="1" i="0" baseline="-25000" dirty="0">
                <a:solidFill>
                  <a:srgbClr val="000000"/>
                </a:solidFill>
                <a:effectLst/>
                <a:latin typeface="inherit"/>
              </a:rPr>
              <a:t>1</a:t>
            </a:r>
            <a:r>
              <a:rPr lang="en-US" sz="6400" b="1" i="0" dirty="0">
                <a:solidFill>
                  <a:srgbClr val="000000"/>
                </a:solidFill>
                <a:effectLst/>
                <a:latin typeface="Helvetica" panose="020B0604020202020204" pitchFamily="34" charset="0"/>
              </a:rPr>
              <a:t>, and b</a:t>
            </a:r>
            <a:r>
              <a:rPr lang="en-US" sz="6400" b="1" i="0" baseline="-25000" dirty="0">
                <a:solidFill>
                  <a:srgbClr val="000000"/>
                </a:solidFill>
                <a:effectLst/>
                <a:latin typeface="inherit"/>
              </a:rPr>
              <a:t>2</a:t>
            </a:r>
            <a:endParaRPr lang="en-IN" sz="6400" b="0" i="0" dirty="0">
              <a:solidFill>
                <a:srgbClr val="000000"/>
              </a:solidFill>
              <a:effectLst/>
              <a:latin typeface="Helvetica" panose="020B0604020202020204"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Thus, </a:t>
            </a:r>
            <a:r>
              <a:rPr lang="en-IN" sz="6400" b="1" i="0" dirty="0">
                <a:solidFill>
                  <a:srgbClr val="000000"/>
                </a:solidFill>
                <a:effectLst/>
                <a:latin typeface="inherit"/>
              </a:rPr>
              <a:t>b</a:t>
            </a:r>
            <a:r>
              <a:rPr lang="en-IN" sz="6400" b="1" i="0" baseline="-25000" dirty="0">
                <a:solidFill>
                  <a:srgbClr val="000000"/>
                </a:solidFill>
                <a:effectLst/>
                <a:latin typeface="inherit"/>
              </a:rPr>
              <a:t>1 </a:t>
            </a:r>
            <a:r>
              <a:rPr lang="en-IN" sz="6400" b="0" i="0" dirty="0">
                <a:solidFill>
                  <a:srgbClr val="000000"/>
                </a:solidFill>
                <a:effectLst/>
                <a:latin typeface="Helvetica" panose="020B0604020202020204" pitchFamily="34" charset="0"/>
              </a:rPr>
              <a:t>=</a:t>
            </a:r>
          </a:p>
          <a:p>
            <a:pPr marL="457200" lvl="1" indent="0" fontAlgn="base">
              <a:buNone/>
            </a:pPr>
            <a:endParaRPr lang="en-IN" sz="6400" b="0" i="0" dirty="0">
              <a:solidFill>
                <a:srgbClr val="3D3D3D"/>
              </a:solidFill>
              <a:effectLst/>
              <a:latin typeface="Lato" panose="020F0502020204030203" pitchFamily="34" charset="0"/>
            </a:endParaRPr>
          </a:p>
          <a:p>
            <a:pPr lvl="1" fontAlgn="base"/>
            <a:r>
              <a:rPr lang="en-IN" sz="6400" b="0" i="0" dirty="0">
                <a:solidFill>
                  <a:srgbClr val="000000"/>
                </a:solidFill>
                <a:effectLst/>
                <a:latin typeface="Helvetica" panose="020B0604020202020204" pitchFamily="34" charset="0"/>
              </a:rPr>
              <a:t>The formula to calculate b</a:t>
            </a:r>
            <a:r>
              <a:rPr lang="en-IN" sz="6400" b="0" i="0" baseline="-25000" dirty="0">
                <a:solidFill>
                  <a:srgbClr val="000000"/>
                </a:solidFill>
                <a:effectLst/>
                <a:latin typeface="inherit"/>
              </a:rPr>
              <a:t>2 </a:t>
            </a:r>
            <a:r>
              <a:rPr lang="en-IN" sz="6400" b="0" i="0" dirty="0">
                <a:solidFill>
                  <a:srgbClr val="000000"/>
                </a:solidFill>
                <a:effectLst/>
                <a:latin typeface="Helvetica" panose="020B0604020202020204" pitchFamily="34" charset="0"/>
              </a:rPr>
              <a:t>is: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y)]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 – (</a:t>
            </a:r>
            <a:r>
              <a:rPr lang="el-GR" sz="6400" b="0" i="0" dirty="0">
                <a:solidFill>
                  <a:srgbClr val="000000"/>
                </a:solidFill>
                <a:effectLst/>
                <a:latin typeface="Helvetica" panose="020B0604020202020204" pitchFamily="34" charset="0"/>
              </a:rPr>
              <a:t>Σ</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1</a:t>
            </a:r>
            <a:r>
              <a:rPr lang="en-IN" sz="6400" b="0" i="0" dirty="0">
                <a:solidFill>
                  <a:srgbClr val="000000"/>
                </a:solidFill>
                <a:effectLst/>
                <a:latin typeface="Helvetica" panose="020B0604020202020204" pitchFamily="34" charset="0"/>
              </a:rPr>
              <a:t>x</a:t>
            </a:r>
            <a:r>
              <a:rPr lang="en-IN" sz="6400" b="0" i="0" baseline="-25000" dirty="0">
                <a:solidFill>
                  <a:srgbClr val="000000"/>
                </a:solidFill>
                <a:effectLst/>
                <a:latin typeface="inherit"/>
              </a:rPr>
              <a:t>2</a:t>
            </a:r>
            <a:r>
              <a:rPr lang="en-IN" sz="6400" b="0" i="0" dirty="0">
                <a:solidFill>
                  <a:srgbClr val="000000"/>
                </a:solidFill>
                <a:effectLst/>
                <a:latin typeface="Helvetica" panose="020B0604020202020204" pitchFamily="34" charset="0"/>
              </a:rPr>
              <a:t>)</a:t>
            </a:r>
            <a:r>
              <a:rPr lang="en-IN" sz="6400" b="0" i="0" baseline="30000" dirty="0">
                <a:solidFill>
                  <a:srgbClr val="000000"/>
                </a:solidFill>
                <a:effectLst/>
                <a:latin typeface="inherit"/>
              </a:rPr>
              <a:t>2</a:t>
            </a:r>
            <a:r>
              <a:rPr lang="en-IN" sz="6400" b="0" i="0" dirty="0">
                <a:solidFill>
                  <a:srgbClr val="000000"/>
                </a:solidFill>
                <a:effectLst/>
                <a:latin typeface="Helvetica" panose="020B0604020202020204" pitchFamily="34" charset="0"/>
              </a:rPr>
              <a:t>]</a:t>
            </a:r>
          </a:p>
          <a:p>
            <a:pPr marL="457200" lvl="1" indent="0" fontAlgn="base">
              <a:buNone/>
            </a:pPr>
            <a:endParaRPr lang="en-IN" sz="6400" dirty="0">
              <a:solidFill>
                <a:srgbClr val="3D3D3D"/>
              </a:solidFill>
              <a:latin typeface="Lato" panose="020F0502020204030203" pitchFamily="34" charset="0"/>
            </a:endParaRPr>
          </a:p>
          <a:p>
            <a:pPr lvl="1"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Helvetica" panose="020B0604020202020204" pitchFamily="34" charset="0"/>
              </a:rPr>
              <a:t>b</a:t>
            </a:r>
            <a:r>
              <a:rPr lang="en-US" sz="6400" b="1" i="0" baseline="-25000" dirty="0">
                <a:solidFill>
                  <a:srgbClr val="000000"/>
                </a:solidFill>
                <a:effectLst/>
                <a:latin typeface="inherit"/>
              </a:rPr>
              <a:t>2 </a:t>
            </a:r>
            <a:r>
              <a:rPr lang="en-US" sz="6400" b="0" i="0" dirty="0">
                <a:solidFill>
                  <a:srgbClr val="000000"/>
                </a:solidFill>
                <a:effectLst/>
                <a:latin typeface="Helvetica" panose="020B0604020202020204" pitchFamily="34" charset="0"/>
              </a:rPr>
              <a:t>=</a:t>
            </a:r>
            <a:endParaRPr lang="en-US" sz="6400" b="1" i="0" dirty="0">
              <a:solidFill>
                <a:srgbClr val="000000"/>
              </a:solidFill>
              <a:effectLst/>
              <a:latin typeface="Helvetica" panose="020B0604020202020204" pitchFamily="34" charset="0"/>
            </a:endParaRPr>
          </a:p>
          <a:p>
            <a:pPr marL="457200" lvl="1" indent="0" fontAlgn="base">
              <a:buNone/>
            </a:pPr>
            <a:endParaRPr lang="en-US" sz="6400" b="0" i="0" dirty="0">
              <a:solidFill>
                <a:srgbClr val="000000"/>
              </a:solidFill>
              <a:effectLst/>
              <a:latin typeface="Helvetica" panose="020B0604020202020204" pitchFamily="34" charset="0"/>
            </a:endParaRPr>
          </a:p>
          <a:p>
            <a:pPr marL="0" indent="0" algn="l" fontAlgn="base">
              <a:buNone/>
            </a:pPr>
            <a:r>
              <a:rPr lang="en-US" sz="6400" b="0" i="0" dirty="0">
                <a:solidFill>
                  <a:srgbClr val="000000"/>
                </a:solidFill>
                <a:effectLst/>
                <a:latin typeface="Helvetica" panose="020B0604020202020204" pitchFamily="34" charset="0"/>
              </a:rPr>
              <a:t>The formula to calculate b</a:t>
            </a:r>
            <a:r>
              <a:rPr lang="en-US" sz="6400" b="0"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is: y – b</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1</a:t>
            </a:r>
            <a:r>
              <a:rPr lang="en-US" sz="6400" b="0" i="0" dirty="0">
                <a:solidFill>
                  <a:srgbClr val="000000"/>
                </a:solidFill>
                <a:effectLst/>
                <a:latin typeface="Helvetica" panose="020B0604020202020204" pitchFamily="34" charset="0"/>
              </a:rPr>
              <a:t> – b</a:t>
            </a:r>
            <a:r>
              <a:rPr lang="en-US" sz="6400" b="0" i="0" baseline="-25000" dirty="0">
                <a:solidFill>
                  <a:srgbClr val="000000"/>
                </a:solidFill>
                <a:effectLst/>
                <a:latin typeface="inherit"/>
              </a:rPr>
              <a:t>2</a:t>
            </a:r>
            <a:r>
              <a:rPr lang="en-US" sz="6400" b="0" i="0" dirty="0">
                <a:solidFill>
                  <a:srgbClr val="000000"/>
                </a:solidFill>
                <a:effectLst/>
                <a:latin typeface="Helvetica" panose="020B0604020202020204" pitchFamily="34" charset="0"/>
              </a:rPr>
              <a:t>X</a:t>
            </a:r>
            <a:r>
              <a:rPr lang="en-US" sz="6400" b="0" i="0" baseline="-25000" dirty="0">
                <a:solidFill>
                  <a:srgbClr val="000000"/>
                </a:solidFill>
                <a:effectLst/>
                <a:latin typeface="inherit"/>
              </a:rPr>
              <a:t>2</a:t>
            </a:r>
          </a:p>
          <a:p>
            <a:pPr algn="l" fontAlgn="base"/>
            <a:r>
              <a:rPr lang="en-US" sz="6400" b="0" i="0" dirty="0">
                <a:solidFill>
                  <a:srgbClr val="000000"/>
                </a:solidFill>
                <a:effectLst/>
                <a:latin typeface="Helvetica" panose="020B0604020202020204" pitchFamily="34" charset="0"/>
              </a:rPr>
              <a:t>Thus, </a:t>
            </a:r>
            <a:r>
              <a:rPr lang="en-US" sz="6400" b="1" i="0" dirty="0">
                <a:solidFill>
                  <a:srgbClr val="000000"/>
                </a:solidFill>
                <a:effectLst/>
                <a:latin typeface="inherit"/>
              </a:rPr>
              <a:t>b</a:t>
            </a:r>
            <a:r>
              <a:rPr lang="en-US" sz="6400" b="1" i="0" baseline="-25000" dirty="0">
                <a:solidFill>
                  <a:srgbClr val="000000"/>
                </a:solidFill>
                <a:effectLst/>
                <a:latin typeface="inherit"/>
              </a:rPr>
              <a:t>0 </a:t>
            </a:r>
            <a:r>
              <a:rPr lang="en-US" sz="6400" b="0" i="0" dirty="0">
                <a:solidFill>
                  <a:srgbClr val="000000"/>
                </a:solidFill>
                <a:effectLst/>
                <a:latin typeface="Helvetica" panose="020B0604020202020204" pitchFamily="34" charset="0"/>
              </a:rPr>
              <a:t>=</a:t>
            </a:r>
            <a:endParaRPr lang="en-US" sz="6400" b="0" i="0" dirty="0">
              <a:solidFill>
                <a:srgbClr val="3D3D3D"/>
              </a:solidFill>
              <a:effectLst/>
              <a:latin typeface="Lato" panose="020F0502020204030203" pitchFamily="34" charset="0"/>
            </a:endParaRPr>
          </a:p>
          <a:p>
            <a:endParaRPr lang="en-IN" b="1" dirty="0"/>
          </a:p>
        </p:txBody>
      </p:sp>
      <p:sp>
        <p:nvSpPr>
          <p:cNvPr id="4" name="Title 1">
            <a:extLst>
              <a:ext uri="{FF2B5EF4-FFF2-40B4-BE49-F238E27FC236}">
                <a16:creationId xmlns:a16="http://schemas.microsoft.com/office/drawing/2014/main" id="{E52C66FF-87BE-47B3-81D0-2C171D30292B}"/>
              </a:ext>
            </a:extLst>
          </p:cNvPr>
          <p:cNvSpPr txBox="1">
            <a:spLocks/>
          </p:cNvSpPr>
          <p:nvPr/>
        </p:nvSpPr>
        <p:spPr>
          <a:xfrm>
            <a:off x="838200" y="114869"/>
            <a:ext cx="10515600" cy="76378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
        <p:nvSpPr>
          <p:cNvPr id="6" name="TextBox 5">
            <a:extLst>
              <a:ext uri="{FF2B5EF4-FFF2-40B4-BE49-F238E27FC236}">
                <a16:creationId xmlns:a16="http://schemas.microsoft.com/office/drawing/2014/main" id="{11D271C0-8C0A-4C7D-B00F-E07B7DE542AB}"/>
              </a:ext>
            </a:extLst>
          </p:cNvPr>
          <p:cNvSpPr txBox="1"/>
          <p:nvPr/>
        </p:nvSpPr>
        <p:spPr>
          <a:xfrm>
            <a:off x="962488" y="5530663"/>
            <a:ext cx="10676137" cy="1046440"/>
          </a:xfrm>
          <a:prstGeom prst="rect">
            <a:avLst/>
          </a:prstGeom>
          <a:noFill/>
        </p:spPr>
        <p:txBody>
          <a:bodyPr wrap="square">
            <a:spAutoFit/>
          </a:bodyPr>
          <a:lstStyle/>
          <a:p>
            <a:pPr marL="0" indent="0" algn="l" fontAlgn="base">
              <a:buNone/>
            </a:pPr>
            <a:r>
              <a:rPr lang="en-US" sz="2000" b="1" i="0" dirty="0">
                <a:solidFill>
                  <a:srgbClr val="000000"/>
                </a:solidFill>
                <a:effectLst/>
                <a:latin typeface="inherit"/>
              </a:rPr>
              <a:t>Place b</a:t>
            </a:r>
            <a:r>
              <a:rPr lang="en-US" sz="2000" b="1" i="0" baseline="-25000" dirty="0">
                <a:solidFill>
                  <a:srgbClr val="000000"/>
                </a:solidFill>
                <a:effectLst/>
                <a:latin typeface="inherit"/>
              </a:rPr>
              <a:t>0</a:t>
            </a:r>
            <a:r>
              <a:rPr lang="en-US" sz="2000" b="1" i="0" dirty="0">
                <a:solidFill>
                  <a:srgbClr val="000000"/>
                </a:solidFill>
                <a:effectLst/>
                <a:latin typeface="inherit"/>
              </a:rPr>
              <a:t>, b</a:t>
            </a:r>
            <a:r>
              <a:rPr lang="en-US" sz="2000" b="1" i="0" baseline="-25000" dirty="0">
                <a:solidFill>
                  <a:srgbClr val="000000"/>
                </a:solidFill>
                <a:effectLst/>
                <a:latin typeface="inherit"/>
              </a:rPr>
              <a:t>1</a:t>
            </a:r>
            <a:r>
              <a:rPr lang="en-US" sz="2000" b="1" i="0" dirty="0">
                <a:solidFill>
                  <a:srgbClr val="000000"/>
                </a:solidFill>
                <a:effectLst/>
                <a:latin typeface="inherit"/>
              </a:rPr>
              <a:t>, and b</a:t>
            </a:r>
            <a:r>
              <a:rPr lang="en-US" sz="2000" b="1" i="0" baseline="-25000" dirty="0">
                <a:solidFill>
                  <a:srgbClr val="000000"/>
                </a:solidFill>
                <a:effectLst/>
                <a:latin typeface="inherit"/>
              </a:rPr>
              <a:t>2</a:t>
            </a:r>
            <a:r>
              <a:rPr lang="en-US" sz="2000" b="1" i="0" dirty="0">
                <a:solidFill>
                  <a:srgbClr val="000000"/>
                </a:solidFill>
                <a:effectLst/>
                <a:latin typeface="inherit"/>
              </a:rPr>
              <a:t> in the estimated linear regression equation.</a:t>
            </a:r>
            <a:endParaRPr lang="en-US" sz="2000" b="0" i="0" dirty="0">
              <a:solidFill>
                <a:srgbClr val="3D3D3D"/>
              </a:solidFill>
              <a:effectLst/>
              <a:latin typeface="Lato" panose="020F0502020204030203" pitchFamily="34" charset="0"/>
            </a:endParaRPr>
          </a:p>
          <a:p>
            <a:pPr algn="l" fontAlgn="base"/>
            <a:r>
              <a:rPr lang="en-US" sz="1800" b="0" i="0" dirty="0">
                <a:solidFill>
                  <a:srgbClr val="000000"/>
                </a:solidFill>
                <a:effectLst/>
                <a:latin typeface="Helvetica" panose="020B0604020202020204" pitchFamily="34" charset="0"/>
              </a:rPr>
              <a:t>The estimated linear regression equation is: ŷ = b</a:t>
            </a:r>
            <a:r>
              <a:rPr lang="en-US" sz="1800" b="0" i="0" baseline="-25000" dirty="0">
                <a:solidFill>
                  <a:srgbClr val="000000"/>
                </a:solidFill>
                <a:effectLst/>
                <a:latin typeface="inherit"/>
              </a:rPr>
              <a:t>0</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1</a:t>
            </a:r>
            <a:r>
              <a:rPr lang="en-US" sz="1800" b="0" i="0" dirty="0">
                <a:solidFill>
                  <a:srgbClr val="000000"/>
                </a:solidFill>
                <a:effectLst/>
                <a:latin typeface="Helvetica" panose="020B0604020202020204" pitchFamily="34" charset="0"/>
              </a:rPr>
              <a:t> + b</a:t>
            </a:r>
            <a:r>
              <a:rPr lang="en-US" sz="1800" b="0" i="0" baseline="-25000" dirty="0">
                <a:solidFill>
                  <a:srgbClr val="000000"/>
                </a:solidFill>
                <a:effectLst/>
                <a:latin typeface="inherit"/>
              </a:rPr>
              <a:t>2</a:t>
            </a:r>
            <a:r>
              <a:rPr lang="en-US" sz="1800" b="0" i="0" dirty="0">
                <a:solidFill>
                  <a:srgbClr val="000000"/>
                </a:solidFill>
                <a:effectLst/>
                <a:latin typeface="Helvetica" panose="020B0604020202020204" pitchFamily="34" charset="0"/>
              </a:rPr>
              <a:t>*x</a:t>
            </a:r>
            <a:r>
              <a:rPr lang="en-US" sz="1800" b="0" i="0" baseline="-25000" dirty="0">
                <a:solidFill>
                  <a:srgbClr val="000000"/>
                </a:solidFill>
                <a:effectLst/>
                <a:latin typeface="inherit"/>
              </a:rPr>
              <a:t>2</a:t>
            </a:r>
            <a:endParaRPr lang="en-US" sz="1800" b="0" i="0" dirty="0">
              <a:solidFill>
                <a:srgbClr val="3D3D3D"/>
              </a:solidFill>
              <a:effectLst/>
              <a:latin typeface="Lato" panose="020F0502020204030203" pitchFamily="34" charset="0"/>
            </a:endParaRPr>
          </a:p>
          <a:p>
            <a:pPr marL="0" indent="0" algn="ctr">
              <a:buNone/>
            </a:pPr>
            <a:r>
              <a:rPr lang="cy-GB" sz="2400" b="1" i="0" dirty="0">
                <a:solidFill>
                  <a:srgbClr val="000000"/>
                </a:solidFill>
                <a:effectLst/>
                <a:latin typeface="Helvetica" panose="020B0604020202020204" pitchFamily="34" charset="0"/>
              </a:rPr>
              <a:t>ŷ =  + x</a:t>
            </a:r>
            <a:r>
              <a:rPr lang="cy-GB" sz="2400" b="1" i="0" baseline="-25000" dirty="0">
                <a:solidFill>
                  <a:srgbClr val="000000"/>
                </a:solidFill>
                <a:effectLst/>
                <a:latin typeface="inherit"/>
              </a:rPr>
              <a:t>1</a:t>
            </a:r>
            <a:r>
              <a:rPr lang="cy-GB" sz="2400" b="1" i="0" dirty="0">
                <a:solidFill>
                  <a:srgbClr val="000000"/>
                </a:solidFill>
                <a:effectLst/>
                <a:latin typeface="Helvetica" panose="020B0604020202020204" pitchFamily="34" charset="0"/>
              </a:rPr>
              <a:t> – x</a:t>
            </a:r>
            <a:r>
              <a:rPr lang="cy-GB" sz="2400" b="1" i="0" baseline="-25000" dirty="0">
                <a:solidFill>
                  <a:srgbClr val="000000"/>
                </a:solidFill>
                <a:effectLst/>
                <a:latin typeface="inherit"/>
              </a:rPr>
              <a:t>2</a:t>
            </a:r>
            <a:endParaRPr lang="en-IN" dirty="0"/>
          </a:p>
        </p:txBody>
      </p:sp>
    </p:spTree>
    <p:extLst>
      <p:ext uri="{BB962C8B-B14F-4D97-AF65-F5344CB8AC3E}">
        <p14:creationId xmlns:p14="http://schemas.microsoft.com/office/powerpoint/2010/main" val="31037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0AD941-0A62-4A98-BC95-1CD5FFF8C6C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7407E1-F48E-4007-8426-B150AB89EAE2}"/>
              </a:ext>
            </a:extLst>
          </p:cNvPr>
          <p:cNvPicPr>
            <a:picLocks noChangeAspect="1"/>
          </p:cNvPicPr>
          <p:nvPr/>
        </p:nvPicPr>
        <p:blipFill rotWithShape="1">
          <a:blip r:embed="rId2"/>
          <a:srcRect l="32132" t="22175" r="29737" b="14375"/>
          <a:stretch/>
        </p:blipFill>
        <p:spPr>
          <a:xfrm>
            <a:off x="923279" y="1189609"/>
            <a:ext cx="10031766" cy="5122292"/>
          </a:xfrm>
          <a:prstGeom prst="rect">
            <a:avLst/>
          </a:prstGeom>
        </p:spPr>
      </p:pic>
      <p:sp>
        <p:nvSpPr>
          <p:cNvPr id="6" name="Title 1">
            <a:extLst>
              <a:ext uri="{FF2B5EF4-FFF2-40B4-BE49-F238E27FC236}">
                <a16:creationId xmlns:a16="http://schemas.microsoft.com/office/drawing/2014/main" id="{D9206509-4228-4A72-B69F-FDF02CBA638E}"/>
              </a:ext>
            </a:extLst>
          </p:cNvPr>
          <p:cNvSpPr txBox="1">
            <a:spLocks noGrp="1"/>
          </p:cNvSpPr>
          <p:nvPr>
            <p:ph type="title"/>
          </p:nvPr>
        </p:nvSpPr>
        <p:spPr>
          <a:xfrm>
            <a:off x="838200" y="365125"/>
            <a:ext cx="10515600" cy="540397"/>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Multiple Linear Regression</a:t>
            </a:r>
          </a:p>
        </p:txBody>
      </p:sp>
    </p:spTree>
    <p:extLst>
      <p:ext uri="{BB962C8B-B14F-4D97-AF65-F5344CB8AC3E}">
        <p14:creationId xmlns:p14="http://schemas.microsoft.com/office/powerpoint/2010/main" val="197268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0A92-2D45-4AE5-A1BD-D61312B22FC0}"/>
              </a:ext>
            </a:extLst>
          </p:cNvPr>
          <p:cNvSpPr>
            <a:spLocks noGrp="1"/>
          </p:cNvSpPr>
          <p:nvPr>
            <p:ph type="title"/>
          </p:nvPr>
        </p:nvSpPr>
        <p:spPr>
          <a:xfrm>
            <a:off x="838200" y="336249"/>
            <a:ext cx="10515600" cy="1325563"/>
          </a:xfrm>
        </p:spPr>
        <p:txBody>
          <a:bodyPr/>
          <a:lstStyle/>
          <a:p>
            <a:pPr algn="ctr"/>
            <a:r>
              <a:rPr lang="en-US" dirty="0"/>
              <a:t>Regression model evaluation metrics</a:t>
            </a:r>
            <a:br>
              <a:rPr lang="en-US" dirty="0"/>
            </a:br>
            <a:endParaRPr lang="en-IN" dirty="0"/>
          </a:p>
        </p:txBody>
      </p:sp>
      <p:sp>
        <p:nvSpPr>
          <p:cNvPr id="3" name="Content Placeholder 2">
            <a:extLst>
              <a:ext uri="{FF2B5EF4-FFF2-40B4-BE49-F238E27FC236}">
                <a16:creationId xmlns:a16="http://schemas.microsoft.com/office/drawing/2014/main" id="{A6FD6058-AD45-48EA-8D7D-52B0DEF96472}"/>
              </a:ext>
            </a:extLst>
          </p:cNvPr>
          <p:cNvSpPr>
            <a:spLocks noGrp="1"/>
          </p:cNvSpPr>
          <p:nvPr>
            <p:ph idx="1"/>
          </p:nvPr>
        </p:nvSpPr>
        <p:spPr>
          <a:xfrm>
            <a:off x="915203" y="1094105"/>
            <a:ext cx="10515600" cy="5633954"/>
          </a:xfrm>
        </p:spPr>
        <p:txBody>
          <a:bodyPr>
            <a:normAutofit/>
          </a:bodyPr>
          <a:lstStyle/>
          <a:p>
            <a:endParaRPr lang="en-US" dirty="0"/>
          </a:p>
          <a:p>
            <a:pPr marL="0" indent="0" algn="just">
              <a:buNone/>
            </a:pPr>
            <a:r>
              <a:rPr lang="en-US" sz="2400" dirty="0"/>
              <a:t>The MSE, MAE, RMSE, and R-Squared metrics are mainly used to evaluate the prediction error rates and model performance in regression analysis.</a:t>
            </a:r>
          </a:p>
          <a:p>
            <a:pPr algn="just"/>
            <a:r>
              <a:rPr lang="en-US" sz="2400" dirty="0"/>
              <a:t>MAE (Mean absolute error) represents the difference between the original and predicted values extracted by averaged the absolute difference over the data set.</a:t>
            </a:r>
          </a:p>
          <a:p>
            <a:pPr marL="0" indent="0" algn="just">
              <a:buNone/>
            </a:pPr>
            <a:endParaRPr lang="en-US" sz="2400" dirty="0"/>
          </a:p>
          <a:p>
            <a:pPr marL="0" indent="0" algn="just">
              <a:buNone/>
            </a:pPr>
            <a:endParaRPr lang="en-US" sz="2400" dirty="0"/>
          </a:p>
          <a:p>
            <a:pPr marL="0" indent="0" algn="just">
              <a:buNone/>
            </a:pPr>
            <a:endParaRPr lang="en-US" sz="2400" dirty="0"/>
          </a:p>
          <a:p>
            <a:pPr marL="0" indent="0" algn="just">
              <a:buNone/>
            </a:pPr>
            <a:r>
              <a:rPr lang="en-US" sz="2400" dirty="0"/>
              <a:t>MSE (Mean Squared Error) represents the difference between the original and predicted values extracted by squared the average difference over the data set.</a:t>
            </a:r>
          </a:p>
          <a:p>
            <a:pPr algn="just"/>
            <a:endParaRPr lang="en-US" dirty="0"/>
          </a:p>
          <a:p>
            <a:pPr marL="0" indent="0">
              <a:buNone/>
            </a:pPr>
            <a:endParaRPr lang="en-US" dirty="0"/>
          </a:p>
          <a:p>
            <a:pPr marL="0" indent="0">
              <a:buNone/>
            </a:pPr>
            <a:endParaRPr lang="en-US" dirty="0"/>
          </a:p>
          <a:p>
            <a:endParaRPr lang="en-IN" dirty="0"/>
          </a:p>
        </p:txBody>
      </p:sp>
      <p:pic>
        <p:nvPicPr>
          <p:cNvPr id="6" name="Picture 5">
            <a:extLst>
              <a:ext uri="{FF2B5EF4-FFF2-40B4-BE49-F238E27FC236}">
                <a16:creationId xmlns:a16="http://schemas.microsoft.com/office/drawing/2014/main" id="{4D861BA7-8F79-412B-90CB-4EBAF9101C2D}"/>
              </a:ext>
            </a:extLst>
          </p:cNvPr>
          <p:cNvPicPr>
            <a:picLocks noChangeAspect="1"/>
          </p:cNvPicPr>
          <p:nvPr/>
        </p:nvPicPr>
        <p:blipFill>
          <a:blip r:embed="rId2"/>
          <a:stretch>
            <a:fillRect/>
          </a:stretch>
        </p:blipFill>
        <p:spPr>
          <a:xfrm>
            <a:off x="4178818" y="3293794"/>
            <a:ext cx="2409825" cy="828675"/>
          </a:xfrm>
          <a:prstGeom prst="rect">
            <a:avLst/>
          </a:prstGeom>
        </p:spPr>
      </p:pic>
      <p:pic>
        <p:nvPicPr>
          <p:cNvPr id="8" name="Picture 7">
            <a:extLst>
              <a:ext uri="{FF2B5EF4-FFF2-40B4-BE49-F238E27FC236}">
                <a16:creationId xmlns:a16="http://schemas.microsoft.com/office/drawing/2014/main" id="{CA314146-44B2-45A4-8139-E64CA063EA87}"/>
              </a:ext>
            </a:extLst>
          </p:cNvPr>
          <p:cNvPicPr>
            <a:picLocks noChangeAspect="1"/>
          </p:cNvPicPr>
          <p:nvPr/>
        </p:nvPicPr>
        <p:blipFill>
          <a:blip r:embed="rId3"/>
          <a:stretch>
            <a:fillRect/>
          </a:stretch>
        </p:blipFill>
        <p:spPr>
          <a:xfrm>
            <a:off x="4925228" y="5287645"/>
            <a:ext cx="2495550" cy="952500"/>
          </a:xfrm>
          <a:prstGeom prst="rect">
            <a:avLst/>
          </a:prstGeom>
        </p:spPr>
      </p:pic>
      <p:pic>
        <p:nvPicPr>
          <p:cNvPr id="10" name="Picture 9">
            <a:extLst>
              <a:ext uri="{FF2B5EF4-FFF2-40B4-BE49-F238E27FC236}">
                <a16:creationId xmlns:a16="http://schemas.microsoft.com/office/drawing/2014/main" id="{E45216E5-1DB5-4605-AAFB-698B8284193C}"/>
              </a:ext>
            </a:extLst>
          </p:cNvPr>
          <p:cNvPicPr>
            <a:picLocks noChangeAspect="1"/>
          </p:cNvPicPr>
          <p:nvPr/>
        </p:nvPicPr>
        <p:blipFill>
          <a:blip r:embed="rId4"/>
          <a:stretch>
            <a:fillRect/>
          </a:stretch>
        </p:blipFill>
        <p:spPr>
          <a:xfrm>
            <a:off x="8034388" y="3293794"/>
            <a:ext cx="2533650" cy="1028700"/>
          </a:xfrm>
          <a:prstGeom prst="rect">
            <a:avLst/>
          </a:prstGeom>
        </p:spPr>
      </p:pic>
    </p:spTree>
    <p:extLst>
      <p:ext uri="{BB962C8B-B14F-4D97-AF65-F5344CB8AC3E}">
        <p14:creationId xmlns:p14="http://schemas.microsoft.com/office/powerpoint/2010/main" val="127854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004C-EDCC-45C2-9EBA-D3110690B11B}"/>
              </a:ext>
            </a:extLst>
          </p:cNvPr>
          <p:cNvSpPr>
            <a:spLocks noGrp="1"/>
          </p:cNvSpPr>
          <p:nvPr>
            <p:ph type="title"/>
          </p:nvPr>
        </p:nvSpPr>
        <p:spPr/>
        <p:txBody>
          <a:bodyPr/>
          <a:lstStyle/>
          <a:p>
            <a:pPr algn="ctr"/>
            <a:r>
              <a:rPr lang="en-US" dirty="0"/>
              <a:t>Regression model evaluation metrics</a:t>
            </a:r>
            <a:endParaRPr lang="en-IN" dirty="0"/>
          </a:p>
        </p:txBody>
      </p:sp>
      <p:sp>
        <p:nvSpPr>
          <p:cNvPr id="3" name="Content Placeholder 2">
            <a:extLst>
              <a:ext uri="{FF2B5EF4-FFF2-40B4-BE49-F238E27FC236}">
                <a16:creationId xmlns:a16="http://schemas.microsoft.com/office/drawing/2014/main" id="{F274237B-C817-45EC-BDE6-FD0ECBDBA0FA}"/>
              </a:ext>
            </a:extLst>
          </p:cNvPr>
          <p:cNvSpPr>
            <a:spLocks noGrp="1"/>
          </p:cNvSpPr>
          <p:nvPr>
            <p:ph idx="1"/>
          </p:nvPr>
        </p:nvSpPr>
        <p:spPr/>
        <p:txBody>
          <a:bodyPr/>
          <a:lstStyle/>
          <a:p>
            <a:r>
              <a:rPr lang="en-US" dirty="0"/>
              <a:t>RMSE (Root Mean Squared Error) is the error rate by the square root of MSE.</a:t>
            </a:r>
          </a:p>
          <a:p>
            <a:endParaRPr lang="en-US" dirty="0"/>
          </a:p>
          <a:p>
            <a:pPr marL="0" indent="0">
              <a:buNone/>
            </a:pPr>
            <a:endParaRPr lang="en-US" dirty="0"/>
          </a:p>
          <a:p>
            <a:r>
              <a:rPr lang="en-US" dirty="0"/>
              <a:t>R-squared (Coefficient of determination) represents the coefficient of how well the values fit compared to the original values. The value from 0 to 1 interpreted as percentages. The higher the value is, the better the model is.</a:t>
            </a:r>
          </a:p>
          <a:p>
            <a:endParaRPr lang="en-US" dirty="0"/>
          </a:p>
          <a:p>
            <a:endParaRPr lang="en-IN" dirty="0"/>
          </a:p>
        </p:txBody>
      </p:sp>
      <p:pic>
        <p:nvPicPr>
          <p:cNvPr id="5" name="Picture 4">
            <a:extLst>
              <a:ext uri="{FF2B5EF4-FFF2-40B4-BE49-F238E27FC236}">
                <a16:creationId xmlns:a16="http://schemas.microsoft.com/office/drawing/2014/main" id="{CA3B3664-38D7-46B7-9EAA-6E81ADA1296B}"/>
              </a:ext>
            </a:extLst>
          </p:cNvPr>
          <p:cNvPicPr>
            <a:picLocks noChangeAspect="1"/>
          </p:cNvPicPr>
          <p:nvPr/>
        </p:nvPicPr>
        <p:blipFill>
          <a:blip r:embed="rId2"/>
          <a:stretch>
            <a:fillRect/>
          </a:stretch>
        </p:blipFill>
        <p:spPr>
          <a:xfrm>
            <a:off x="3767388" y="2525578"/>
            <a:ext cx="3790950" cy="1171575"/>
          </a:xfrm>
          <a:prstGeom prst="rect">
            <a:avLst/>
          </a:prstGeom>
        </p:spPr>
      </p:pic>
      <p:pic>
        <p:nvPicPr>
          <p:cNvPr id="7" name="Picture 6">
            <a:extLst>
              <a:ext uri="{FF2B5EF4-FFF2-40B4-BE49-F238E27FC236}">
                <a16:creationId xmlns:a16="http://schemas.microsoft.com/office/drawing/2014/main" id="{914BE7E1-3BB6-431B-ABD2-A91EC64859F6}"/>
              </a:ext>
            </a:extLst>
          </p:cNvPr>
          <p:cNvPicPr>
            <a:picLocks noChangeAspect="1"/>
          </p:cNvPicPr>
          <p:nvPr/>
        </p:nvPicPr>
        <p:blipFill>
          <a:blip r:embed="rId3"/>
          <a:stretch>
            <a:fillRect/>
          </a:stretch>
        </p:blipFill>
        <p:spPr>
          <a:xfrm>
            <a:off x="4270409" y="5529263"/>
            <a:ext cx="2438400" cy="647700"/>
          </a:xfrm>
          <a:prstGeom prst="rect">
            <a:avLst/>
          </a:prstGeom>
        </p:spPr>
      </p:pic>
    </p:spTree>
    <p:extLst>
      <p:ext uri="{BB962C8B-B14F-4D97-AF65-F5344CB8AC3E}">
        <p14:creationId xmlns:p14="http://schemas.microsoft.com/office/powerpoint/2010/main" val="144627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BD57B3BB-1125-47EF-BDB0-6A4B8D127F43}" type="slidenum">
              <a:rPr lang="en-IN" sz="1400" spc="-1">
                <a:solidFill>
                  <a:srgbClr val="FFFFFF"/>
                </a:solidFill>
                <a:latin typeface="Berlin Sans FB Demi"/>
                <a:ea typeface="DejaVu Sans"/>
              </a:rPr>
              <a:t>3</a:t>
            </a:fld>
            <a:endParaRPr lang="en-IN" sz="1400" spc="-1">
              <a:latin typeface="Arial"/>
            </a:endParaRPr>
          </a:p>
        </p:txBody>
      </p:sp>
      <p:sp>
        <p:nvSpPr>
          <p:cNvPr id="86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6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69" name="CustomShape 5"/>
          <p:cNvSpPr/>
          <p:nvPr/>
        </p:nvSpPr>
        <p:spPr>
          <a:xfrm>
            <a:off x="2100000" y="11520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rmAutofit/>
          </a:bodyPr>
          <a:lstStyle/>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Any straight line can be represented by an equation of the form Y = bX + a, where b and a are constants.  </a:t>
            </a:r>
            <a:endParaRPr lang="en-IN" sz="3200" spc="-1">
              <a:latin typeface="Arial"/>
            </a:endParaRPr>
          </a:p>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The value of b is called the slope constant and determines the direction and degree to which the line is tilted.  </a:t>
            </a:r>
            <a:endParaRPr lang="en-IN" sz="3200" spc="-1">
              <a:latin typeface="Arial"/>
            </a:endParaRPr>
          </a:p>
          <a:p>
            <a:pPr marL="432000" indent="-323280">
              <a:lnSpc>
                <a:spcPct val="90000"/>
              </a:lnSpc>
              <a:spcBef>
                <a:spcPts val="799"/>
              </a:spcBef>
              <a:buClr>
                <a:srgbClr val="000000"/>
              </a:buClr>
              <a:buSzPct val="45000"/>
              <a:buFont typeface="Wingdings" charset="2"/>
              <a:buChar char=""/>
            </a:pPr>
            <a:r>
              <a:rPr lang="en-IN" sz="3200" spc="-1">
                <a:solidFill>
                  <a:srgbClr val="000000"/>
                </a:solidFill>
                <a:latin typeface="Arial"/>
                <a:ea typeface="DejaVu Sans"/>
              </a:rPr>
              <a:t>The value of a is called the Y-intercept and determines the point where the line crosses the Y-axis. </a:t>
            </a:r>
            <a:endParaRPr lang="en-IN" sz="3200"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8A27-E044-4808-A6D2-7A8403860C79}"/>
              </a:ext>
            </a:extLst>
          </p:cNvPr>
          <p:cNvSpPr>
            <a:spLocks noGrp="1"/>
          </p:cNvSpPr>
          <p:nvPr>
            <p:ph type="title"/>
          </p:nvPr>
        </p:nvSpPr>
        <p:spPr>
          <a:xfrm>
            <a:off x="741948" y="0"/>
            <a:ext cx="10515600" cy="1325563"/>
          </a:xfrm>
        </p:spPr>
        <p:txBody>
          <a:bodyPr/>
          <a:lstStyle/>
          <a:p>
            <a:r>
              <a:rPr lang="en-US" dirty="0"/>
              <a:t>Testing Significance overall significance of Overall fit of the model,</a:t>
            </a:r>
            <a:endParaRPr lang="en-IN" dirty="0"/>
          </a:p>
        </p:txBody>
      </p:sp>
      <p:sp>
        <p:nvSpPr>
          <p:cNvPr id="3" name="Content Placeholder 2">
            <a:extLst>
              <a:ext uri="{FF2B5EF4-FFF2-40B4-BE49-F238E27FC236}">
                <a16:creationId xmlns:a16="http://schemas.microsoft.com/office/drawing/2014/main" id="{6B870426-B922-450E-B76C-15834E6939FE}"/>
              </a:ext>
            </a:extLst>
          </p:cNvPr>
          <p:cNvSpPr>
            <a:spLocks noGrp="1"/>
          </p:cNvSpPr>
          <p:nvPr>
            <p:ph idx="1"/>
          </p:nvPr>
        </p:nvSpPr>
        <p:spPr>
          <a:xfrm>
            <a:off x="741948" y="1325563"/>
            <a:ext cx="10515600" cy="4351338"/>
          </a:xfrm>
        </p:spPr>
        <p:txBody>
          <a:bodyPr>
            <a:noAutofit/>
          </a:bodyPr>
          <a:lstStyle/>
          <a:p>
            <a:r>
              <a:rPr lang="en-US" sz="2000" b="0" i="0" dirty="0">
                <a:effectLst/>
                <a:latin typeface="Arial" panose="020B0604020202020204" pitchFamily="34" charset="0"/>
              </a:rPr>
              <a:t>The F-Test of overall significance in regression is a test of whether or not your linear regression model provides a better fit to a dataset than a model with no predictor variables.</a:t>
            </a:r>
          </a:p>
          <a:p>
            <a:r>
              <a:rPr lang="en-US" sz="2000" b="0" i="0" dirty="0">
                <a:effectLst/>
                <a:latin typeface="droid sans"/>
              </a:rPr>
              <a:t>An F-test is a type of statistical test can evaluate multiple model terms simultaneously, which allows them to compare the fits of different linear models.</a:t>
            </a:r>
          </a:p>
          <a:p>
            <a:pPr algn="l"/>
            <a:r>
              <a:rPr lang="en-US" sz="2000" b="0" i="0" dirty="0">
                <a:effectLst/>
                <a:latin typeface="droid sans"/>
              </a:rPr>
              <a:t>The F-test for overall significance has the following two hypotheses:</a:t>
            </a:r>
          </a:p>
          <a:p>
            <a:pPr lvl="1"/>
            <a:r>
              <a:rPr lang="en-US" sz="2000" b="0" i="0" dirty="0">
                <a:effectLst/>
                <a:latin typeface="droid sans"/>
              </a:rPr>
              <a:t>The </a:t>
            </a:r>
            <a:r>
              <a:rPr lang="en-US" sz="2000" b="1" i="0" u="sng" dirty="0">
                <a:effectLst/>
                <a:latin typeface="droid sans"/>
              </a:rPr>
              <a:t>null hypothesis </a:t>
            </a:r>
            <a:r>
              <a:rPr lang="en-US" sz="2000" b="0" i="0" dirty="0">
                <a:effectLst/>
                <a:latin typeface="droid sans"/>
              </a:rPr>
              <a:t>states that the model with no independent variables fits the data as well as your model.</a:t>
            </a:r>
          </a:p>
          <a:p>
            <a:pPr lvl="1"/>
            <a:r>
              <a:rPr lang="en-US" sz="2000" b="0" i="0" dirty="0">
                <a:effectLst/>
                <a:latin typeface="droid sans"/>
              </a:rPr>
              <a:t>The </a:t>
            </a:r>
            <a:r>
              <a:rPr lang="en-US" sz="2000" b="1" i="0" strike="noStrike" dirty="0">
                <a:effectLst/>
                <a:latin typeface="droid sans"/>
                <a:hlinkClick r:id="rId2">
                  <a:extLst>
                    <a:ext uri="{A12FA001-AC4F-418D-AE19-62706E023703}">
                      <ahyp:hlinkClr xmlns:ahyp="http://schemas.microsoft.com/office/drawing/2018/hyperlinkcolor" val="tx"/>
                    </a:ext>
                  </a:extLst>
                </a:hlinkClick>
              </a:rPr>
              <a:t>alternative hypothesis</a:t>
            </a:r>
            <a:r>
              <a:rPr lang="en-US" sz="2000" b="1" i="0" dirty="0">
                <a:effectLst/>
                <a:latin typeface="droid sans"/>
              </a:rPr>
              <a:t> </a:t>
            </a:r>
            <a:r>
              <a:rPr lang="en-US" sz="2000" b="0" i="0" dirty="0">
                <a:effectLst/>
                <a:latin typeface="droid sans"/>
              </a:rPr>
              <a:t>says that your model fits the data better than the intercept-only model.</a:t>
            </a:r>
          </a:p>
          <a:p>
            <a:pPr algn="l"/>
            <a:r>
              <a:rPr lang="en-US" sz="2000" b="0" i="0" dirty="0">
                <a:effectLst/>
                <a:latin typeface="Source Serif Pro" panose="020B0604020202020204" pitchFamily="18" charset="0"/>
              </a:rPr>
              <a:t>Suppose we have a linear regression model like the one below</a:t>
            </a:r>
          </a:p>
          <a:p>
            <a:pPr lvl="1"/>
            <a:r>
              <a:rPr lang="en-US" sz="2000" b="0" i="0" dirty="0">
                <a:effectLst/>
                <a:latin typeface="Source Serif Pro" panose="020B0604020202020204" pitchFamily="18" charset="0"/>
              </a:rPr>
              <a:t>Y</a:t>
            </a:r>
            <a:r>
              <a:rPr lang="en-US" sz="2000" b="0" i="0" baseline="-25000" dirty="0">
                <a:effectLst/>
                <a:latin typeface="Source Serif Pro" panose="020B0604020202020204" pitchFamily="18" charset="0"/>
              </a:rPr>
              <a:t>i</a:t>
            </a:r>
            <a:r>
              <a:rPr lang="en-US" sz="2000" b="0" i="0" dirty="0">
                <a:effectLst/>
                <a:latin typeface="Source Serif Pro" panose="020B0604020202020204" pitchFamily="18" charset="0"/>
              </a:rPr>
              <a:t> = α +Y</a:t>
            </a:r>
            <a:r>
              <a:rPr lang="en-US" sz="2000" b="0" i="0" baseline="-25000" dirty="0">
                <a:effectLst/>
                <a:latin typeface="Source Serif Pro" panose="020B0604020202020204" pitchFamily="18" charset="0"/>
              </a:rPr>
              <a:t>i</a:t>
            </a:r>
            <a:r>
              <a:rPr lang="en-US" sz="2000" b="0" i="0" dirty="0">
                <a:effectLst/>
                <a:latin typeface="Source Serif Pro" panose="020B0604020202020204" pitchFamily="18" charset="0"/>
              </a:rPr>
              <a:t> = α + β</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1 </a:t>
            </a:r>
            <a:r>
              <a:rPr lang="en-US" sz="2000" b="0" i="0" dirty="0">
                <a:effectLst/>
                <a:latin typeface="Source Serif Pro" panose="020B0604020202020204" pitchFamily="18" charset="0"/>
              </a:rPr>
              <a:t>+ β</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2 </a:t>
            </a:r>
            <a:r>
              <a:rPr lang="en-US" sz="2000" b="0" i="0" dirty="0">
                <a:effectLst/>
                <a:latin typeface="Source Serif Pro" panose="020B0604020202020204" pitchFamily="18" charset="0"/>
              </a:rPr>
              <a:t>+ β</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3 </a:t>
            </a:r>
            <a:r>
              <a:rPr lang="en-US" sz="2000" b="0" i="0" dirty="0">
                <a:effectLst/>
                <a:latin typeface="Source Serif Pro" panose="020B0604020202020204" pitchFamily="18" charset="0"/>
              </a:rPr>
              <a:t>+ … + β</a:t>
            </a:r>
            <a:r>
              <a:rPr lang="en-US" sz="2000" b="0" i="0" baseline="-25000" dirty="0" err="1">
                <a:effectLst/>
                <a:latin typeface="Source Serif Pro" panose="020B0604020202020204" pitchFamily="18" charset="0"/>
              </a:rPr>
              <a:t>n</a:t>
            </a:r>
            <a:r>
              <a:rPr lang="en-US" sz="2000" b="0" i="0" dirty="0" err="1">
                <a:effectLst/>
                <a:latin typeface="Source Serif Pro" panose="020B0604020202020204" pitchFamily="18" charset="0"/>
              </a:rPr>
              <a:t>X</a:t>
            </a:r>
            <a:r>
              <a:rPr lang="en-US" sz="2000" b="0" i="0" baseline="-25000" dirty="0" err="1">
                <a:effectLst/>
                <a:latin typeface="Source Serif Pro" panose="020B0604020202020204" pitchFamily="18" charset="0"/>
              </a:rPr>
              <a:t>n</a:t>
            </a:r>
            <a:r>
              <a:rPr lang="en-US" sz="2000" b="0" i="0" baseline="-25000" dirty="0">
                <a:effectLst/>
                <a:latin typeface="Source Serif Pro" panose="020B0604020202020204" pitchFamily="18" charset="0"/>
              </a:rPr>
              <a:t> </a:t>
            </a:r>
            <a:r>
              <a:rPr lang="en-US" sz="2000" b="0" i="0" dirty="0">
                <a:effectLst/>
                <a:latin typeface="Source Serif Pro" panose="020B0604020202020204" pitchFamily="18" charset="0"/>
              </a:rPr>
              <a:t>+</a:t>
            </a:r>
            <a:r>
              <a:rPr lang="en-US" sz="2000" b="0" i="0" dirty="0" err="1">
                <a:effectLst/>
                <a:latin typeface="Source Serif Pro" panose="020B0604020202020204" pitchFamily="18" charset="0"/>
              </a:rPr>
              <a:t>ε</a:t>
            </a:r>
            <a:r>
              <a:rPr lang="en-US" sz="2000" b="0" i="0" baseline="-25000" dirty="0" err="1">
                <a:effectLst/>
                <a:latin typeface="Source Serif Pro" panose="020B0604020202020204" pitchFamily="18" charset="0"/>
              </a:rPr>
              <a:t>i</a:t>
            </a:r>
            <a:endParaRPr lang="en-US" sz="2000" b="0" i="0" dirty="0">
              <a:effectLst/>
              <a:latin typeface="Source Serif Pro" panose="020B0604020202020204" pitchFamily="18" charset="0"/>
            </a:endParaRPr>
          </a:p>
          <a:p>
            <a:pPr algn="l"/>
            <a:r>
              <a:rPr lang="en-US" sz="2000" b="0" i="0" dirty="0">
                <a:effectLst/>
                <a:latin typeface="Source Serif Pro" panose="020B0604020202020204" pitchFamily="18" charset="0"/>
              </a:rPr>
              <a:t>Where Y is the dependent variable and X</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,X</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 are the </a:t>
            </a:r>
            <a:r>
              <a:rPr lang="en-US" sz="2000" b="0" i="0" dirty="0" err="1">
                <a:effectLst/>
                <a:latin typeface="Source Serif Pro" panose="020B0604020202020204" pitchFamily="18" charset="0"/>
              </a:rPr>
              <a:t>predictors.Now</a:t>
            </a:r>
            <a:r>
              <a:rPr lang="en-US" sz="2000" b="0" i="0" dirty="0">
                <a:effectLst/>
                <a:latin typeface="Source Serif Pro" panose="020B0604020202020204" pitchFamily="18" charset="0"/>
              </a:rPr>
              <a:t>, the hypothesis to test overall significance of the model will be like</a:t>
            </a:r>
          </a:p>
          <a:p>
            <a:pPr lvl="1"/>
            <a:r>
              <a:rPr lang="en-US" sz="2000" b="0" i="0" dirty="0">
                <a:effectLst/>
                <a:latin typeface="Source Serif Pro" panose="020B0604020202020204" pitchFamily="18" charset="0"/>
              </a:rPr>
              <a:t>H</a:t>
            </a:r>
            <a:r>
              <a:rPr lang="en-US" sz="2000" b="0" i="0" baseline="-25000" dirty="0">
                <a:effectLst/>
                <a:latin typeface="Source Serif Pro" panose="020B0604020202020204" pitchFamily="18" charset="0"/>
              </a:rPr>
              <a:t>N</a:t>
            </a:r>
            <a:r>
              <a:rPr lang="en-US" sz="2000" b="0" i="0" dirty="0">
                <a:effectLst/>
                <a:latin typeface="Source Serif Pro" panose="020B0604020202020204" pitchFamily="18" charset="0"/>
              </a:rPr>
              <a:t> (Null Hypothesis): β</a:t>
            </a:r>
            <a:r>
              <a:rPr lang="en-US" sz="2000" b="0" i="0" baseline="-25000" dirty="0">
                <a:effectLst/>
                <a:latin typeface="Source Serif Pro" panose="020B0604020202020204" pitchFamily="18" charset="0"/>
              </a:rPr>
              <a:t>1</a:t>
            </a:r>
            <a:r>
              <a:rPr lang="en-US" sz="2000" b="0" i="0" dirty="0">
                <a:effectLst/>
                <a:latin typeface="Source Serif Pro" panose="020B0604020202020204" pitchFamily="18" charset="0"/>
              </a:rPr>
              <a:t> = β</a:t>
            </a:r>
            <a:r>
              <a:rPr lang="en-US" sz="2000" b="0" i="0" baseline="-25000" dirty="0">
                <a:effectLst/>
                <a:latin typeface="Source Serif Pro" panose="020B0604020202020204" pitchFamily="18" charset="0"/>
              </a:rPr>
              <a:t>2</a:t>
            </a:r>
            <a:r>
              <a:rPr lang="en-US" sz="2000" b="0" i="0" dirty="0">
                <a:effectLst/>
                <a:latin typeface="Source Serif Pro" panose="020B0604020202020204" pitchFamily="18" charset="0"/>
              </a:rPr>
              <a:t> = β</a:t>
            </a:r>
            <a:r>
              <a:rPr lang="en-US" sz="2000" b="0" i="0" baseline="-25000" dirty="0">
                <a:effectLst/>
                <a:latin typeface="Source Serif Pro" panose="020B0604020202020204" pitchFamily="18" charset="0"/>
              </a:rPr>
              <a:t>3</a:t>
            </a:r>
            <a:r>
              <a:rPr lang="en-US" sz="2000" b="0" i="0" dirty="0">
                <a:effectLst/>
                <a:latin typeface="Source Serif Pro" panose="020B0604020202020204" pitchFamily="18" charset="0"/>
              </a:rPr>
              <a:t> = … = β</a:t>
            </a:r>
            <a:r>
              <a:rPr lang="en-US" sz="2000" b="0" i="0" baseline="-25000" dirty="0">
                <a:effectLst/>
                <a:latin typeface="Source Serif Pro" panose="020B0604020202020204" pitchFamily="18" charset="0"/>
              </a:rPr>
              <a:t>n</a:t>
            </a:r>
            <a:r>
              <a:rPr lang="en-US" sz="2000" b="0" i="0" dirty="0">
                <a:effectLst/>
                <a:latin typeface="Source Serif Pro" panose="020B0604020202020204" pitchFamily="18" charset="0"/>
              </a:rPr>
              <a:t> =0</a:t>
            </a:r>
          </a:p>
          <a:p>
            <a:pPr lvl="1"/>
            <a:r>
              <a:rPr lang="en-US" sz="2000" b="0" i="0" dirty="0">
                <a:effectLst/>
                <a:latin typeface="Source Serif Pro" panose="020B0604020202020204" pitchFamily="18" charset="0"/>
              </a:rPr>
              <a:t>H</a:t>
            </a:r>
            <a:r>
              <a:rPr lang="en-US" sz="2000" b="0" i="0" baseline="-25000" dirty="0">
                <a:effectLst/>
                <a:latin typeface="Source Serif Pro" panose="020B0604020202020204" pitchFamily="18" charset="0"/>
              </a:rPr>
              <a:t>A</a:t>
            </a:r>
            <a:r>
              <a:rPr lang="en-US" sz="2000" b="0" i="0" dirty="0">
                <a:effectLst/>
                <a:latin typeface="Source Serif Pro" panose="020B0604020202020204" pitchFamily="18" charset="0"/>
              </a:rPr>
              <a:t> (Alternative Hypothesis): Not all βs are simultaneously zero</a:t>
            </a:r>
          </a:p>
          <a:p>
            <a:pPr marL="457200" lvl="1" indent="0">
              <a:buNone/>
            </a:pPr>
            <a:br>
              <a:rPr lang="en-US" sz="2000" dirty="0"/>
            </a:br>
            <a:endParaRPr lang="en-IN" sz="2000" dirty="0"/>
          </a:p>
        </p:txBody>
      </p:sp>
    </p:spTree>
    <p:extLst>
      <p:ext uri="{BB962C8B-B14F-4D97-AF65-F5344CB8AC3E}">
        <p14:creationId xmlns:p14="http://schemas.microsoft.com/office/powerpoint/2010/main" val="4100859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78B4C6-BBE0-4406-B804-7F627877BB51}"/>
              </a:ext>
            </a:extLst>
          </p:cNvPr>
          <p:cNvSpPr>
            <a:spLocks noGrp="1"/>
          </p:cNvSpPr>
          <p:nvPr>
            <p:ph idx="1"/>
          </p:nvPr>
        </p:nvSpPr>
        <p:spPr>
          <a:xfrm>
            <a:off x="838200" y="779646"/>
            <a:ext cx="10515600" cy="5397317"/>
          </a:xfrm>
        </p:spPr>
        <p:txBody>
          <a:bodyPr/>
          <a:lstStyle/>
          <a:p>
            <a:r>
              <a:rPr lang="en-US" dirty="0"/>
              <a:t>When conducting a significance test, the goal is to provide evidence to reject the null hypothesis.</a:t>
            </a:r>
          </a:p>
          <a:p>
            <a:r>
              <a:rPr lang="en-US" dirty="0"/>
              <a:t> If the evidence is strong enough to reject the null hypothesis, then the alternative hypothesis can automatically be accepted. However, if the evidence is not strong enough, researchers fail to reject the null hypothesis.</a:t>
            </a:r>
            <a:endParaRPr lang="en-IN" dirty="0"/>
          </a:p>
        </p:txBody>
      </p:sp>
    </p:spTree>
    <p:extLst>
      <p:ext uri="{BB962C8B-B14F-4D97-AF65-F5344CB8AC3E}">
        <p14:creationId xmlns:p14="http://schemas.microsoft.com/office/powerpoint/2010/main" val="150486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D79D5F-3841-4034-BF25-B717F677FDCF}"/>
              </a:ext>
            </a:extLst>
          </p:cNvPr>
          <p:cNvSpPr>
            <a:spLocks noGrp="1"/>
          </p:cNvSpPr>
          <p:nvPr>
            <p:ph idx="1"/>
          </p:nvPr>
        </p:nvSpPr>
        <p:spPr>
          <a:xfrm>
            <a:off x="546236" y="664143"/>
            <a:ext cx="5167964" cy="5801578"/>
          </a:xfrm>
        </p:spPr>
        <p:txBody>
          <a:bodyPr>
            <a:normAutofit fontScale="62500" lnSpcReduction="20000"/>
          </a:bodyPr>
          <a:lstStyle/>
          <a:p>
            <a:pPr marL="0" indent="0">
              <a:buNone/>
            </a:pPr>
            <a:r>
              <a:rPr lang="en-US" sz="4400" b="1" dirty="0"/>
              <a:t>Test-Statistic (z score) </a:t>
            </a:r>
          </a:p>
          <a:p>
            <a:pPr algn="just"/>
            <a:r>
              <a:rPr lang="en-US" sz="2900" dirty="0"/>
              <a:t>In the above example, the mean IQ score for the sample is 108. This is slightly higher than the population mean, which is 100. The sample mean is obviously different from the population mean, but tests of significance must be done to determine if the difference is statistically significant. The difference could possibly be attributed to chance or to sampling error. </a:t>
            </a:r>
          </a:p>
          <a:p>
            <a:pPr algn="just"/>
            <a:r>
              <a:rPr lang="en-US" sz="2900" dirty="0"/>
              <a:t>The first step is to compute the test statistic. </a:t>
            </a:r>
          </a:p>
          <a:p>
            <a:pPr algn="just"/>
            <a:r>
              <a:rPr lang="en-US" sz="2900" dirty="0"/>
              <a:t>The test statistic is simply the z score for the sample mean. </a:t>
            </a:r>
          </a:p>
          <a:p>
            <a:pPr algn="just"/>
            <a:r>
              <a:rPr lang="en-US" sz="2900" dirty="0"/>
              <a:t>To compute the test statistic, the population standard deviation  for IQ is 16.</a:t>
            </a:r>
          </a:p>
          <a:p>
            <a:pPr algn="just"/>
            <a:r>
              <a:rPr lang="en-US" sz="2900" dirty="0"/>
              <a:t>sample size =16. (In a real research scenario, the sample size would be larger. Small sample sizes are being use in this example to make calculations simpler).</a:t>
            </a:r>
          </a:p>
          <a:p>
            <a:pPr algn="just"/>
            <a:r>
              <a:rPr lang="en-US" sz="2900" dirty="0"/>
              <a:t>After putting the needed information into the formula, the result is a z score of 2. This means that the sample mean is exactly two standard deviations above the population mean</a:t>
            </a:r>
            <a:endParaRPr lang="en-IN" sz="2900" dirty="0"/>
          </a:p>
        </p:txBody>
      </p:sp>
      <p:pic>
        <p:nvPicPr>
          <p:cNvPr id="5" name="Picture 4">
            <a:extLst>
              <a:ext uri="{FF2B5EF4-FFF2-40B4-BE49-F238E27FC236}">
                <a16:creationId xmlns:a16="http://schemas.microsoft.com/office/drawing/2014/main" id="{5BA8C8C6-0AD5-43B4-8168-9B60E3AF6588}"/>
              </a:ext>
            </a:extLst>
          </p:cNvPr>
          <p:cNvPicPr>
            <a:picLocks noChangeAspect="1"/>
          </p:cNvPicPr>
          <p:nvPr/>
        </p:nvPicPr>
        <p:blipFill rotWithShape="1">
          <a:blip r:embed="rId2"/>
          <a:srcRect l="34342" t="25965" r="36684" b="45966"/>
          <a:stretch/>
        </p:blipFill>
        <p:spPr>
          <a:xfrm>
            <a:off x="6477801" y="933650"/>
            <a:ext cx="5167963" cy="4109988"/>
          </a:xfrm>
          <a:prstGeom prst="rect">
            <a:avLst/>
          </a:prstGeom>
        </p:spPr>
      </p:pic>
    </p:spTree>
    <p:extLst>
      <p:ext uri="{BB962C8B-B14F-4D97-AF65-F5344CB8AC3E}">
        <p14:creationId xmlns:p14="http://schemas.microsoft.com/office/powerpoint/2010/main" val="99094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7BA8-BEBE-4FB6-8FBD-604A52F12A3E}"/>
              </a:ext>
            </a:extLst>
          </p:cNvPr>
          <p:cNvSpPr>
            <a:spLocks noGrp="1"/>
          </p:cNvSpPr>
          <p:nvPr>
            <p:ph type="title"/>
          </p:nvPr>
        </p:nvSpPr>
        <p:spPr>
          <a:xfrm>
            <a:off x="838200" y="365126"/>
            <a:ext cx="10515600" cy="193140"/>
          </a:xfrm>
        </p:spPr>
        <p:txBody>
          <a:bodyPr>
            <a:normAutofit fontScale="90000"/>
          </a:bodyPr>
          <a:lstStyle/>
          <a:p>
            <a:r>
              <a:rPr lang="en-US" sz="4400" dirty="0"/>
              <a:t>P-Value</a:t>
            </a:r>
            <a:br>
              <a:rPr lang="en-US" sz="4400" dirty="0"/>
            </a:br>
            <a:endParaRPr lang="en-IN" dirty="0"/>
          </a:p>
        </p:txBody>
      </p:sp>
      <p:sp>
        <p:nvSpPr>
          <p:cNvPr id="3" name="Content Placeholder 2">
            <a:extLst>
              <a:ext uri="{FF2B5EF4-FFF2-40B4-BE49-F238E27FC236}">
                <a16:creationId xmlns:a16="http://schemas.microsoft.com/office/drawing/2014/main" id="{72EF5D4F-7EAF-4858-B0C4-B2BA27036965}"/>
              </a:ext>
            </a:extLst>
          </p:cNvPr>
          <p:cNvSpPr>
            <a:spLocks noGrp="1"/>
          </p:cNvSpPr>
          <p:nvPr>
            <p:ph idx="1"/>
          </p:nvPr>
        </p:nvSpPr>
        <p:spPr>
          <a:xfrm>
            <a:off x="838200" y="558266"/>
            <a:ext cx="10515600" cy="5618697"/>
          </a:xfrm>
        </p:spPr>
        <p:txBody>
          <a:bodyPr>
            <a:noAutofit/>
          </a:bodyPr>
          <a:lstStyle/>
          <a:p>
            <a:pPr algn="just"/>
            <a:r>
              <a:rPr lang="en-US" sz="2000" dirty="0"/>
              <a:t> After computing the test statistic, the next step is to find out the probability of obtaining this score when the null hypothesis is true.</a:t>
            </a:r>
          </a:p>
          <a:p>
            <a:pPr marL="0" indent="0" algn="just">
              <a:buNone/>
            </a:pPr>
            <a:r>
              <a:rPr lang="en-US" sz="2000" dirty="0"/>
              <a:t>The Normal distribution can be used to compute the probability of obtaining a certain z score.</a:t>
            </a:r>
          </a:p>
          <a:p>
            <a:pPr algn="just"/>
            <a:r>
              <a:rPr lang="en-US" sz="2000" dirty="0"/>
              <a:t>Assuming that H0 is true:</a:t>
            </a:r>
          </a:p>
          <a:p>
            <a:pPr algn="just"/>
            <a:r>
              <a:rPr lang="en-US" sz="2000" dirty="0"/>
              <a:t>Area to the left of z = the probability of obtaining scores lower than z</a:t>
            </a:r>
          </a:p>
          <a:p>
            <a:pPr algn="just"/>
            <a:r>
              <a:rPr lang="en-US" sz="2000" dirty="0"/>
              <a:t>Area to the right of z (p-value) = the probability of obtaining scores higher than z</a:t>
            </a:r>
          </a:p>
          <a:p>
            <a:pPr marL="0" indent="0" algn="just">
              <a:buNone/>
            </a:pPr>
            <a:r>
              <a:rPr lang="en-US" sz="2000" dirty="0"/>
              <a:t>The smaller the p-value, the stronger the evidence against H0 provided by the data.</a:t>
            </a:r>
          </a:p>
          <a:p>
            <a:pPr algn="just"/>
            <a:r>
              <a:rPr lang="en-US" sz="2000" dirty="0"/>
              <a:t>When testing hypotheses, researchers are interested in the area to the right of z, which is called the p-value.</a:t>
            </a:r>
          </a:p>
          <a:p>
            <a:pPr algn="just"/>
            <a:r>
              <a:rPr lang="en-US" sz="2000" dirty="0"/>
              <a:t>The p-value represents the probability of obtaining scores that are at the z level or higher when the null hypothesis is true. In other words, what percent chance exists of getting this specific sample mean score if it is actually no different from the population mean.</a:t>
            </a:r>
          </a:p>
          <a:p>
            <a:pPr algn="just"/>
            <a:r>
              <a:rPr lang="en-US" sz="2000" dirty="0"/>
              <a:t>If z is far away from the mean, the p-value is small. The larger the test statistic (the farther from the mean), the smaller the p-value.</a:t>
            </a:r>
          </a:p>
          <a:p>
            <a:pPr algn="just"/>
            <a:r>
              <a:rPr lang="en-US" sz="2000" dirty="0"/>
              <a:t> When the p-value is very small, researchers can say they have strong evidence that the null hypothesis is false. This is because if the p-value is very small, it means that the probability of obtaining a score that is so extreme or even higher is very small. </a:t>
            </a:r>
            <a:endParaRPr lang="en-IN" sz="2000" dirty="0"/>
          </a:p>
        </p:txBody>
      </p:sp>
      <p:pic>
        <p:nvPicPr>
          <p:cNvPr id="5" name="Picture 4">
            <a:extLst>
              <a:ext uri="{FF2B5EF4-FFF2-40B4-BE49-F238E27FC236}">
                <a16:creationId xmlns:a16="http://schemas.microsoft.com/office/drawing/2014/main" id="{2E5071DD-E136-49A0-A43B-C54B62833FFE}"/>
              </a:ext>
            </a:extLst>
          </p:cNvPr>
          <p:cNvPicPr>
            <a:picLocks noChangeAspect="1"/>
          </p:cNvPicPr>
          <p:nvPr/>
        </p:nvPicPr>
        <p:blipFill rotWithShape="1">
          <a:blip r:embed="rId2"/>
          <a:srcRect l="50000" t="45333" r="38753" b="42035"/>
          <a:stretch/>
        </p:blipFill>
        <p:spPr>
          <a:xfrm>
            <a:off x="9699056" y="1509939"/>
            <a:ext cx="2492944" cy="1857675"/>
          </a:xfrm>
          <a:prstGeom prst="rect">
            <a:avLst/>
          </a:prstGeom>
        </p:spPr>
      </p:pic>
    </p:spTree>
    <p:extLst>
      <p:ext uri="{BB962C8B-B14F-4D97-AF65-F5344CB8AC3E}">
        <p14:creationId xmlns:p14="http://schemas.microsoft.com/office/powerpoint/2010/main" val="136081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F1D-086C-4D71-8DD5-C6A32C298C59}"/>
              </a:ext>
            </a:extLst>
          </p:cNvPr>
          <p:cNvSpPr>
            <a:spLocks noGrp="1"/>
          </p:cNvSpPr>
          <p:nvPr>
            <p:ph type="title"/>
          </p:nvPr>
        </p:nvSpPr>
        <p:spPr>
          <a:xfrm>
            <a:off x="838200" y="143745"/>
            <a:ext cx="10515600" cy="315912"/>
          </a:xfrm>
        </p:spPr>
        <p:txBody>
          <a:bodyPr>
            <a:normAutofit fontScale="90000"/>
          </a:bodyPr>
          <a:lstStyle/>
          <a:p>
            <a:r>
              <a:rPr lang="en-US" sz="4400" dirty="0"/>
              <a:t>P-Value</a:t>
            </a:r>
            <a:endParaRPr lang="en-IN" dirty="0"/>
          </a:p>
        </p:txBody>
      </p:sp>
      <p:sp>
        <p:nvSpPr>
          <p:cNvPr id="3" name="Content Placeholder 2">
            <a:extLst>
              <a:ext uri="{FF2B5EF4-FFF2-40B4-BE49-F238E27FC236}">
                <a16:creationId xmlns:a16="http://schemas.microsoft.com/office/drawing/2014/main" id="{00AC9869-4D2E-4DAA-94D8-119B7AD0E59A}"/>
              </a:ext>
            </a:extLst>
          </p:cNvPr>
          <p:cNvSpPr>
            <a:spLocks noGrp="1"/>
          </p:cNvSpPr>
          <p:nvPr>
            <p:ph idx="1"/>
          </p:nvPr>
        </p:nvSpPr>
        <p:spPr>
          <a:xfrm>
            <a:off x="424314" y="671413"/>
            <a:ext cx="7401025" cy="5717306"/>
          </a:xfrm>
        </p:spPr>
        <p:txBody>
          <a:bodyPr>
            <a:normAutofit/>
          </a:bodyPr>
          <a:lstStyle/>
          <a:p>
            <a:r>
              <a:rPr lang="en-US" sz="2000" dirty="0"/>
              <a:t>P-Value Now it is important to know how to find the p-value.</a:t>
            </a:r>
          </a:p>
          <a:p>
            <a:pPr marL="457200" lvl="1" indent="0">
              <a:buNone/>
            </a:pPr>
            <a:r>
              <a:rPr lang="en-US" sz="2000" dirty="0"/>
              <a:t>Statistical textbooks provide tables listing the area to the left of the curve for every possible z score. </a:t>
            </a:r>
          </a:p>
          <a:p>
            <a:pPr lvl="1"/>
            <a:r>
              <a:rPr lang="en-US" sz="2000" dirty="0"/>
              <a:t>The rows of this table represent the first two digits of the z score. </a:t>
            </a:r>
          </a:p>
          <a:p>
            <a:pPr lvl="1"/>
            <a:r>
              <a:rPr lang="en-US" sz="2000" dirty="0"/>
              <a:t>The columns of this table represent the last two digits of the z score. </a:t>
            </a:r>
          </a:p>
          <a:p>
            <a:r>
              <a:rPr lang="en-US" sz="2000" dirty="0"/>
              <a:t>The z score in the example is exactly 2, so all decimals are zero. The area to the left of the curve for this z score is 0.9772.</a:t>
            </a:r>
          </a:p>
          <a:p>
            <a:r>
              <a:rPr lang="en-US" sz="2000" dirty="0"/>
              <a:t>However, for hypothesis testing, the area to the right of z is needed. This is called the p-value. Since the entire area under the curve is equal to one, simply subtract the area to the left of the value from one to obtain the </a:t>
            </a:r>
            <a:r>
              <a:rPr lang="en-US" sz="2000" dirty="0" err="1"/>
              <a:t>pvalue</a:t>
            </a:r>
            <a:r>
              <a:rPr lang="en-US" sz="2000" dirty="0"/>
              <a:t>. </a:t>
            </a:r>
          </a:p>
          <a:p>
            <a:r>
              <a:rPr lang="en-US" sz="2000" dirty="0"/>
              <a:t>In this example, 1 – 0.9772 = 0.0228. </a:t>
            </a:r>
          </a:p>
          <a:p>
            <a:r>
              <a:rPr lang="en-US" sz="2000" dirty="0"/>
              <a:t>This means that there is only a 2% chance that the null hypothesis is true. In other words, if the population mean is 100, then there is only a 2% chance of having a sample mean equal to 108</a:t>
            </a:r>
            <a:endParaRPr lang="en-IN" sz="2000" dirty="0"/>
          </a:p>
        </p:txBody>
      </p:sp>
      <p:pic>
        <p:nvPicPr>
          <p:cNvPr id="5" name="Picture 4">
            <a:extLst>
              <a:ext uri="{FF2B5EF4-FFF2-40B4-BE49-F238E27FC236}">
                <a16:creationId xmlns:a16="http://schemas.microsoft.com/office/drawing/2014/main" id="{16DA9021-BC99-46BE-9B95-04C6A42CB722}"/>
              </a:ext>
            </a:extLst>
          </p:cNvPr>
          <p:cNvPicPr>
            <a:picLocks noChangeAspect="1"/>
          </p:cNvPicPr>
          <p:nvPr/>
        </p:nvPicPr>
        <p:blipFill rotWithShape="1">
          <a:blip r:embed="rId2"/>
          <a:srcRect l="36474" t="37754" r="35816" b="40491"/>
          <a:stretch/>
        </p:blipFill>
        <p:spPr>
          <a:xfrm>
            <a:off x="7825339" y="1078029"/>
            <a:ext cx="4366661" cy="4697129"/>
          </a:xfrm>
          <a:prstGeom prst="rect">
            <a:avLst/>
          </a:prstGeom>
        </p:spPr>
      </p:pic>
    </p:spTree>
    <p:extLst>
      <p:ext uri="{BB962C8B-B14F-4D97-AF65-F5344CB8AC3E}">
        <p14:creationId xmlns:p14="http://schemas.microsoft.com/office/powerpoint/2010/main" val="4092083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4E79-365C-48A7-B23A-F4B83DE380C4}"/>
              </a:ext>
            </a:extLst>
          </p:cNvPr>
          <p:cNvSpPr>
            <a:spLocks noGrp="1"/>
          </p:cNvSpPr>
          <p:nvPr>
            <p:ph type="title"/>
          </p:nvPr>
        </p:nvSpPr>
        <p:spPr>
          <a:xfrm>
            <a:off x="838200" y="365126"/>
            <a:ext cx="10515600" cy="315912"/>
          </a:xfrm>
        </p:spPr>
        <p:txBody>
          <a:bodyPr>
            <a:normAutofit fontScale="90000"/>
          </a:bodyPr>
          <a:lstStyle/>
          <a:p>
            <a:r>
              <a:rPr lang="en-IN" dirty="0"/>
              <a:t>P-Value and Statistical Significance</a:t>
            </a:r>
          </a:p>
        </p:txBody>
      </p:sp>
      <p:sp>
        <p:nvSpPr>
          <p:cNvPr id="3" name="Content Placeholder 2">
            <a:extLst>
              <a:ext uri="{FF2B5EF4-FFF2-40B4-BE49-F238E27FC236}">
                <a16:creationId xmlns:a16="http://schemas.microsoft.com/office/drawing/2014/main" id="{B15F6C68-9A04-4FD8-8460-8EB2846D8B46}"/>
              </a:ext>
            </a:extLst>
          </p:cNvPr>
          <p:cNvSpPr>
            <a:spLocks noGrp="1"/>
          </p:cNvSpPr>
          <p:nvPr>
            <p:ph idx="1"/>
          </p:nvPr>
        </p:nvSpPr>
        <p:spPr>
          <a:xfrm>
            <a:off x="838200" y="818147"/>
            <a:ext cx="7179644" cy="5358816"/>
          </a:xfrm>
        </p:spPr>
        <p:txBody>
          <a:bodyPr>
            <a:normAutofit fontScale="85000" lnSpcReduction="20000"/>
          </a:bodyPr>
          <a:lstStyle/>
          <a:p>
            <a:r>
              <a:rPr lang="en-US" dirty="0"/>
              <a:t>It is important to know how small the p-value needs to be in order to reject the null hypothesis.</a:t>
            </a:r>
          </a:p>
          <a:p>
            <a:r>
              <a:rPr lang="en-US" dirty="0"/>
              <a:t>The cutoff value for p is called alpha, or the significance level.</a:t>
            </a:r>
          </a:p>
          <a:p>
            <a:r>
              <a:rPr lang="en-US" dirty="0"/>
              <a:t>alpha is typically set at 0.05 (or 5%). This represents the amount of acceptable error, or the probability of rejecting a null hypothesis that is in fact true. It is also called the probability of Type I error. Once the alpha level has been selected and the p-value has been computed:</a:t>
            </a:r>
          </a:p>
          <a:p>
            <a:pPr lvl="1"/>
            <a:r>
              <a:rPr lang="en-US" dirty="0"/>
              <a:t>If the p-value is larger than alpha, accept the null hypothesis and reject the alternative hypothesis.</a:t>
            </a:r>
          </a:p>
          <a:p>
            <a:pPr lvl="1"/>
            <a:r>
              <a:rPr lang="en-US" dirty="0"/>
              <a:t> If the p-value is smaller than alpha, reject the null hypothesis and accept the alternative hypothesis.</a:t>
            </a:r>
          </a:p>
          <a:p>
            <a:pPr lvl="1"/>
            <a:r>
              <a:rPr lang="en-US" dirty="0"/>
              <a:t>In the above example, the p-value of approximately 0.02 is smaller than 0.05, so the null hypothesis can be rejected. </a:t>
            </a:r>
          </a:p>
          <a:p>
            <a:pPr lvl="1"/>
            <a:r>
              <a:rPr lang="en-US" dirty="0"/>
              <a:t>The test of significance showed that the difference between the sample mean and the population mean is statistically significant.</a:t>
            </a:r>
            <a:endParaRPr lang="en-IN" dirty="0"/>
          </a:p>
        </p:txBody>
      </p:sp>
      <p:pic>
        <p:nvPicPr>
          <p:cNvPr id="5" name="Picture 4">
            <a:extLst>
              <a:ext uri="{FF2B5EF4-FFF2-40B4-BE49-F238E27FC236}">
                <a16:creationId xmlns:a16="http://schemas.microsoft.com/office/drawing/2014/main" id="{F46D21FD-5EB4-49A9-B045-85E18D586D13}"/>
              </a:ext>
            </a:extLst>
          </p:cNvPr>
          <p:cNvPicPr>
            <a:picLocks noChangeAspect="1"/>
          </p:cNvPicPr>
          <p:nvPr/>
        </p:nvPicPr>
        <p:blipFill rotWithShape="1">
          <a:blip r:embed="rId2"/>
          <a:srcRect l="34816" t="25543" r="36210" b="45965"/>
          <a:stretch/>
        </p:blipFill>
        <p:spPr>
          <a:xfrm>
            <a:off x="7700209" y="1337912"/>
            <a:ext cx="4340995" cy="2752825"/>
          </a:xfrm>
          <a:prstGeom prst="rect">
            <a:avLst/>
          </a:prstGeom>
        </p:spPr>
      </p:pic>
      <p:pic>
        <p:nvPicPr>
          <p:cNvPr id="7" name="Picture 6">
            <a:extLst>
              <a:ext uri="{FF2B5EF4-FFF2-40B4-BE49-F238E27FC236}">
                <a16:creationId xmlns:a16="http://schemas.microsoft.com/office/drawing/2014/main" id="{0AE18513-9DE0-4FA5-9A90-645926E04F6E}"/>
              </a:ext>
            </a:extLst>
          </p:cNvPr>
          <p:cNvPicPr>
            <a:picLocks noChangeAspect="1"/>
          </p:cNvPicPr>
          <p:nvPr/>
        </p:nvPicPr>
        <p:blipFill rotWithShape="1">
          <a:blip r:embed="rId2"/>
          <a:srcRect l="36948" t="73123" r="38341" b="18316"/>
          <a:stretch/>
        </p:blipFill>
        <p:spPr>
          <a:xfrm>
            <a:off x="8258474" y="4840279"/>
            <a:ext cx="3012709" cy="587141"/>
          </a:xfrm>
          <a:prstGeom prst="rect">
            <a:avLst/>
          </a:prstGeom>
        </p:spPr>
      </p:pic>
    </p:spTree>
    <p:extLst>
      <p:ext uri="{BB962C8B-B14F-4D97-AF65-F5344CB8AC3E}">
        <p14:creationId xmlns:p14="http://schemas.microsoft.com/office/powerpoint/2010/main" val="304223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A3531-E27F-4FBA-8564-644C614AEFBA}"/>
              </a:ext>
            </a:extLst>
          </p:cNvPr>
          <p:cNvPicPr>
            <a:picLocks noChangeAspect="1"/>
          </p:cNvPicPr>
          <p:nvPr/>
        </p:nvPicPr>
        <p:blipFill rotWithShape="1">
          <a:blip r:embed="rId2"/>
          <a:srcRect l="11211" t="18527" r="17027" b="20281"/>
          <a:stretch/>
        </p:blipFill>
        <p:spPr>
          <a:xfrm>
            <a:off x="1087654" y="644892"/>
            <a:ext cx="10154653" cy="5236143"/>
          </a:xfrm>
          <a:prstGeom prst="rect">
            <a:avLst/>
          </a:prstGeom>
        </p:spPr>
      </p:pic>
    </p:spTree>
    <p:extLst>
      <p:ext uri="{BB962C8B-B14F-4D97-AF65-F5344CB8AC3E}">
        <p14:creationId xmlns:p14="http://schemas.microsoft.com/office/powerpoint/2010/main" val="2101339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E82C0-0E82-4FE0-AD2D-343241A14E01}"/>
              </a:ext>
            </a:extLst>
          </p:cNvPr>
          <p:cNvPicPr>
            <a:picLocks noChangeAspect="1"/>
          </p:cNvPicPr>
          <p:nvPr/>
        </p:nvPicPr>
        <p:blipFill rotWithShape="1">
          <a:blip r:embed="rId2"/>
          <a:srcRect l="12474" t="26386" r="15053" b="13684"/>
          <a:stretch/>
        </p:blipFill>
        <p:spPr>
          <a:xfrm>
            <a:off x="1395664" y="1152625"/>
            <a:ext cx="9413507" cy="5055670"/>
          </a:xfrm>
          <a:prstGeom prst="rect">
            <a:avLst/>
          </a:prstGeom>
        </p:spPr>
      </p:pic>
    </p:spTree>
    <p:extLst>
      <p:ext uri="{BB962C8B-B14F-4D97-AF65-F5344CB8AC3E}">
        <p14:creationId xmlns:p14="http://schemas.microsoft.com/office/powerpoint/2010/main" val="41825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779F0-320F-42FD-9A88-070FF8C7C38E}"/>
              </a:ext>
            </a:extLst>
          </p:cNvPr>
          <p:cNvPicPr>
            <a:picLocks noChangeAspect="1"/>
          </p:cNvPicPr>
          <p:nvPr/>
        </p:nvPicPr>
        <p:blipFill rotWithShape="1">
          <a:blip r:embed="rId2"/>
          <a:srcRect l="26476" t="15602" r="18862" b="16790"/>
          <a:stretch/>
        </p:blipFill>
        <p:spPr>
          <a:xfrm>
            <a:off x="1222409" y="1239253"/>
            <a:ext cx="9432758" cy="5142296"/>
          </a:xfrm>
          <a:prstGeom prst="rect">
            <a:avLst/>
          </a:prstGeom>
        </p:spPr>
      </p:pic>
    </p:spTree>
    <p:extLst>
      <p:ext uri="{BB962C8B-B14F-4D97-AF65-F5344CB8AC3E}">
        <p14:creationId xmlns:p14="http://schemas.microsoft.com/office/powerpoint/2010/main" val="350345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F5A6D-7CA3-4CAD-B214-CF277503EAB8}"/>
              </a:ext>
            </a:extLst>
          </p:cNvPr>
          <p:cNvPicPr>
            <a:picLocks noChangeAspect="1"/>
          </p:cNvPicPr>
          <p:nvPr/>
        </p:nvPicPr>
        <p:blipFill rotWithShape="1">
          <a:blip r:embed="rId2"/>
          <a:srcRect l="25105" t="39158" r="15447" b="17894"/>
          <a:stretch/>
        </p:blipFill>
        <p:spPr>
          <a:xfrm>
            <a:off x="2646948" y="2444817"/>
            <a:ext cx="7247824" cy="2945331"/>
          </a:xfrm>
          <a:prstGeom prst="rect">
            <a:avLst/>
          </a:prstGeom>
        </p:spPr>
      </p:pic>
      <p:sp>
        <p:nvSpPr>
          <p:cNvPr id="5" name="TextBox 4">
            <a:extLst>
              <a:ext uri="{FF2B5EF4-FFF2-40B4-BE49-F238E27FC236}">
                <a16:creationId xmlns:a16="http://schemas.microsoft.com/office/drawing/2014/main" id="{7214D56A-EE9E-4DA2-921B-5B66D903BF3B}"/>
              </a:ext>
            </a:extLst>
          </p:cNvPr>
          <p:cNvSpPr txBox="1"/>
          <p:nvPr/>
        </p:nvSpPr>
        <p:spPr>
          <a:xfrm>
            <a:off x="1248878" y="867688"/>
            <a:ext cx="9175282" cy="923330"/>
          </a:xfrm>
          <a:prstGeom prst="rect">
            <a:avLst/>
          </a:prstGeom>
          <a:noFill/>
        </p:spPr>
        <p:txBody>
          <a:bodyPr wrap="square">
            <a:spAutoFit/>
          </a:bodyPr>
          <a:lstStyle/>
          <a:p>
            <a:r>
              <a:rPr lang="en-US" dirty="0"/>
              <a:t>In estimating output (Y) of physiotherapist from a knowledge of his/her test score on the aptitude test (X1 ) and years of experience (X2 ) in a hospital, the  summarizes the findings of the study</a:t>
            </a:r>
            <a:endParaRPr lang="en-IN" dirty="0"/>
          </a:p>
        </p:txBody>
      </p:sp>
      <p:sp>
        <p:nvSpPr>
          <p:cNvPr id="7" name="TextBox 6">
            <a:extLst>
              <a:ext uri="{FF2B5EF4-FFF2-40B4-BE49-F238E27FC236}">
                <a16:creationId xmlns:a16="http://schemas.microsoft.com/office/drawing/2014/main" id="{D00BCCD9-6642-40AE-8D98-49290E31E717}"/>
              </a:ext>
            </a:extLst>
          </p:cNvPr>
          <p:cNvSpPr txBox="1"/>
          <p:nvPr/>
        </p:nvSpPr>
        <p:spPr>
          <a:xfrm>
            <a:off x="709863" y="5674615"/>
            <a:ext cx="6097604" cy="1200329"/>
          </a:xfrm>
          <a:prstGeom prst="rect">
            <a:avLst/>
          </a:prstGeom>
          <a:noFill/>
        </p:spPr>
        <p:txBody>
          <a:bodyPr wrap="square">
            <a:spAutoFit/>
          </a:bodyPr>
          <a:lstStyle/>
          <a:p>
            <a:r>
              <a:rPr lang="en-IN" dirty="0"/>
              <a:t>Obtaining the regression equation</a:t>
            </a:r>
          </a:p>
          <a:p>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0</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a:t>
            </a:r>
            <a:br>
              <a:rPr lang="en-IN" dirty="0"/>
            </a:br>
            <a:br>
              <a:rPr lang="en-IN" dirty="0"/>
            </a:br>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1 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2</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2</a:t>
            </a:r>
            <a:endParaRPr lang="en-IN" dirty="0"/>
          </a:p>
        </p:txBody>
      </p:sp>
    </p:spTree>
    <p:extLst>
      <p:ext uri="{BB962C8B-B14F-4D97-AF65-F5344CB8AC3E}">
        <p14:creationId xmlns:p14="http://schemas.microsoft.com/office/powerpoint/2010/main" val="297252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E9124DD-A98A-4AB1-8291-C4C17A37DA03}" type="slidenum">
              <a:rPr lang="en-IN" sz="1400" spc="-1">
                <a:solidFill>
                  <a:srgbClr val="FFFFFF"/>
                </a:solidFill>
                <a:latin typeface="Berlin Sans FB Demi"/>
                <a:ea typeface="DejaVu Sans"/>
              </a:rPr>
              <a:t>4</a:t>
            </a:fld>
            <a:endParaRPr lang="en-IN" sz="1400" spc="-1">
              <a:latin typeface="Arial"/>
            </a:endParaRPr>
          </a:p>
        </p:txBody>
      </p:sp>
      <p:sp>
        <p:nvSpPr>
          <p:cNvPr id="87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7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7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79" name="Picture 878"/>
          <p:cNvPicPr/>
          <p:nvPr/>
        </p:nvPicPr>
        <p:blipFill>
          <a:blip r:embed="rId3"/>
          <a:stretch/>
        </p:blipFill>
        <p:spPr>
          <a:xfrm>
            <a:off x="1612920" y="1308240"/>
            <a:ext cx="8965440" cy="423936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00FD7-31B8-4F0E-A64C-56905354CD39}"/>
              </a:ext>
            </a:extLst>
          </p:cNvPr>
          <p:cNvPicPr>
            <a:picLocks noChangeAspect="1"/>
          </p:cNvPicPr>
          <p:nvPr/>
        </p:nvPicPr>
        <p:blipFill>
          <a:blip r:embed="rId2"/>
          <a:stretch>
            <a:fillRect/>
          </a:stretch>
        </p:blipFill>
        <p:spPr>
          <a:xfrm>
            <a:off x="807320" y="1787792"/>
            <a:ext cx="8123722" cy="2724150"/>
          </a:xfrm>
          <a:prstGeom prst="rect">
            <a:avLst/>
          </a:prstGeom>
        </p:spPr>
      </p:pic>
      <p:sp>
        <p:nvSpPr>
          <p:cNvPr id="5" name="TextBox 4">
            <a:extLst>
              <a:ext uri="{FF2B5EF4-FFF2-40B4-BE49-F238E27FC236}">
                <a16:creationId xmlns:a16="http://schemas.microsoft.com/office/drawing/2014/main" id="{506CFDC3-BF05-4E8D-9D98-5E55795C273D}"/>
              </a:ext>
            </a:extLst>
          </p:cNvPr>
          <p:cNvSpPr txBox="1"/>
          <p:nvPr/>
        </p:nvSpPr>
        <p:spPr>
          <a:xfrm>
            <a:off x="1248878" y="280548"/>
            <a:ext cx="8915400" cy="1200329"/>
          </a:xfrm>
          <a:prstGeom prst="rect">
            <a:avLst/>
          </a:prstGeom>
          <a:noFill/>
        </p:spPr>
        <p:txBody>
          <a:bodyPr wrap="square">
            <a:spAutoFit/>
          </a:bodyPr>
          <a:lstStyle/>
          <a:p>
            <a:r>
              <a:rPr lang="en-IN" dirty="0"/>
              <a:t>Obtaining the regression equation</a:t>
            </a:r>
          </a:p>
          <a:p>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0</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a:t>
            </a:r>
            <a:br>
              <a:rPr lang="en-IN" dirty="0"/>
            </a:br>
            <a:br>
              <a:rPr lang="en-IN" dirty="0"/>
            </a:br>
            <a:r>
              <a:rPr lang="en-IN" b="0" i="0" dirty="0">
                <a:solidFill>
                  <a:srgbClr val="000000"/>
                </a:solidFill>
                <a:effectLst/>
                <a:latin typeface="Arial" panose="020B0604020202020204" pitchFamily="34" charset="0"/>
              </a:rPr>
              <a:t>H</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 Y = b</a:t>
            </a:r>
            <a:r>
              <a:rPr lang="en-IN" b="0" i="0" baseline="-25000" dirty="0">
                <a:solidFill>
                  <a:srgbClr val="000000"/>
                </a:solidFill>
                <a:effectLst/>
                <a:latin typeface="Arial" panose="020B0604020202020204" pitchFamily="34" charset="0"/>
              </a:rPr>
              <a:t>0 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1</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1 </a:t>
            </a:r>
            <a:r>
              <a:rPr lang="en-IN" b="0" i="0" dirty="0">
                <a:solidFill>
                  <a:srgbClr val="000000"/>
                </a:solidFill>
                <a:effectLst/>
                <a:latin typeface="Arial" panose="020B0604020202020204" pitchFamily="34" charset="0"/>
              </a:rPr>
              <a:t>+ b</a:t>
            </a:r>
            <a:r>
              <a:rPr lang="en-IN" b="0" i="0" baseline="-25000" dirty="0">
                <a:solidFill>
                  <a:srgbClr val="000000"/>
                </a:solidFill>
                <a:effectLst/>
                <a:latin typeface="Arial" panose="020B0604020202020204" pitchFamily="34" charset="0"/>
              </a:rPr>
              <a:t>2</a:t>
            </a:r>
            <a:r>
              <a:rPr lang="en-IN" b="0" i="0" dirty="0">
                <a:solidFill>
                  <a:srgbClr val="000000"/>
                </a:solidFill>
                <a:effectLst/>
                <a:latin typeface="Arial" panose="020B0604020202020204" pitchFamily="34" charset="0"/>
              </a:rPr>
              <a:t>X</a:t>
            </a:r>
            <a:r>
              <a:rPr lang="en-IN" b="0" i="0" baseline="-25000" dirty="0">
                <a:solidFill>
                  <a:srgbClr val="000000"/>
                </a:solidFill>
                <a:effectLst/>
                <a:latin typeface="Arial" panose="020B0604020202020204" pitchFamily="34" charset="0"/>
              </a:rPr>
              <a:t>2</a:t>
            </a:r>
            <a:endParaRPr lang="en-IN" dirty="0"/>
          </a:p>
        </p:txBody>
      </p:sp>
      <p:pic>
        <p:nvPicPr>
          <p:cNvPr id="4" name="Picture 3">
            <a:extLst>
              <a:ext uri="{FF2B5EF4-FFF2-40B4-BE49-F238E27FC236}">
                <a16:creationId xmlns:a16="http://schemas.microsoft.com/office/drawing/2014/main" id="{0B86CFEE-3AFD-4882-8939-E21C0F61BDF5}"/>
              </a:ext>
            </a:extLst>
          </p:cNvPr>
          <p:cNvPicPr>
            <a:picLocks noChangeAspect="1"/>
          </p:cNvPicPr>
          <p:nvPr/>
        </p:nvPicPr>
        <p:blipFill>
          <a:blip r:embed="rId3"/>
          <a:stretch>
            <a:fillRect/>
          </a:stretch>
        </p:blipFill>
        <p:spPr>
          <a:xfrm>
            <a:off x="1703422" y="5078630"/>
            <a:ext cx="4254617" cy="704850"/>
          </a:xfrm>
          <a:prstGeom prst="rect">
            <a:avLst/>
          </a:prstGeom>
        </p:spPr>
      </p:pic>
    </p:spTree>
    <p:extLst>
      <p:ext uri="{BB962C8B-B14F-4D97-AF65-F5344CB8AC3E}">
        <p14:creationId xmlns:p14="http://schemas.microsoft.com/office/powerpoint/2010/main" val="4182527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F7F664-7BB0-4F42-8424-9EEA881ADB72}"/>
              </a:ext>
            </a:extLst>
          </p:cNvPr>
          <p:cNvSpPr txBox="1"/>
          <p:nvPr/>
        </p:nvSpPr>
        <p:spPr>
          <a:xfrm>
            <a:off x="507732" y="0"/>
            <a:ext cx="10532443" cy="1477328"/>
          </a:xfrm>
          <a:prstGeom prst="rect">
            <a:avLst/>
          </a:prstGeom>
          <a:noFill/>
        </p:spPr>
        <p:txBody>
          <a:bodyPr wrap="square">
            <a:spAutoFit/>
          </a:bodyPr>
          <a:lstStyle/>
          <a:p>
            <a:r>
              <a:rPr lang="en-US" b="0" i="0" dirty="0">
                <a:solidFill>
                  <a:srgbClr val="000000"/>
                </a:solidFill>
                <a:effectLst/>
                <a:latin typeface="Arial" panose="020B0604020202020204" pitchFamily="34" charset="0"/>
              </a:rPr>
              <a:t>The general form of multiple equation applicable in this case is:</a:t>
            </a:r>
            <a:br>
              <a:rPr lang="en-US" dirty="0"/>
            </a:br>
            <a:br>
              <a:rPr lang="en-US" dirty="0"/>
            </a:br>
            <a:r>
              <a:rPr lang="en-US" b="0" i="0" dirty="0">
                <a:solidFill>
                  <a:srgbClr val="000000"/>
                </a:solidFill>
                <a:effectLst/>
                <a:latin typeface="Arial" panose="020B0604020202020204" pitchFamily="34" charset="0"/>
              </a:rPr>
              <a:t>Y = b</a:t>
            </a:r>
            <a:r>
              <a:rPr lang="en-US" b="0" i="0" baseline="-25000" dirty="0">
                <a:solidFill>
                  <a:srgbClr val="000000"/>
                </a:solidFill>
                <a:effectLst/>
                <a:latin typeface="Arial" panose="020B0604020202020204" pitchFamily="34" charset="0"/>
              </a:rPr>
              <a:t>0 </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1 </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Moreover, the required normal equations to find the values of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and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can be written as under:</a:t>
            </a:r>
            <a:endParaRPr lang="en-IN" dirty="0"/>
          </a:p>
        </p:txBody>
      </p:sp>
      <p:pic>
        <p:nvPicPr>
          <p:cNvPr id="3074" name="Picture 2">
            <a:extLst>
              <a:ext uri="{FF2B5EF4-FFF2-40B4-BE49-F238E27FC236}">
                <a16:creationId xmlns:a16="http://schemas.microsoft.com/office/drawing/2014/main" id="{F58C0DB3-1ABC-4C57-A172-0C9313C46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232" y="1603976"/>
            <a:ext cx="30670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C2A44775-02B5-408C-9534-FF8643E0A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232" y="2580288"/>
            <a:ext cx="3067050" cy="171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52513AB-A7EA-4EBC-B103-9A20F621B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232" y="3555014"/>
            <a:ext cx="3067050" cy="180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86EF56-E7F4-4DDC-97BB-253E66901803}"/>
              </a:ext>
            </a:extLst>
          </p:cNvPr>
          <p:cNvSpPr txBox="1"/>
          <p:nvPr/>
        </p:nvSpPr>
        <p:spPr>
          <a:xfrm>
            <a:off x="507732" y="3822863"/>
            <a:ext cx="11109961" cy="3139321"/>
          </a:xfrm>
          <a:prstGeom prst="rect">
            <a:avLst/>
          </a:prstGeom>
          <a:noFill/>
        </p:spPr>
        <p:txBody>
          <a:bodyPr wrap="square">
            <a:spAutoFit/>
          </a:bodyPr>
          <a:lstStyle/>
          <a:p>
            <a:r>
              <a:rPr lang="en-US" b="0" i="0" dirty="0">
                <a:solidFill>
                  <a:srgbClr val="000000"/>
                </a:solidFill>
                <a:effectLst/>
                <a:latin typeface="Arial" panose="020B0604020202020204" pitchFamily="34" charset="0"/>
              </a:rPr>
              <a:t>Accordingly, the three equations are:</a:t>
            </a:r>
            <a:br>
              <a:rPr lang="en-US" dirty="0"/>
            </a:br>
            <a:br>
              <a:rPr lang="en-US" dirty="0"/>
            </a:br>
            <a:r>
              <a:rPr lang="en-US" b="0" i="0" dirty="0">
                <a:solidFill>
                  <a:srgbClr val="000000"/>
                </a:solidFill>
                <a:effectLst/>
                <a:latin typeface="Arial" panose="020B0604020202020204" pitchFamily="34" charset="0"/>
              </a:rPr>
              <a:t>255 = 10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+ 1354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+ 53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37175 = 1354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+ 194128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+ 7374.5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1552 = 53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+ 7347.5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+ 363 b</a:t>
            </a:r>
            <a:r>
              <a:rPr lang="en-US" b="0" i="0" baseline="-25000" dirty="0">
                <a:solidFill>
                  <a:srgbClr val="000000"/>
                </a:solidFill>
                <a:effectLst/>
                <a:latin typeface="Arial" panose="020B0604020202020204" pitchFamily="34" charset="0"/>
              </a:rPr>
              <a:t>2</a:t>
            </a:r>
            <a:br>
              <a:rPr lang="en-US" dirty="0"/>
            </a:br>
            <a:br>
              <a:rPr lang="en-US" dirty="0"/>
            </a:br>
            <a:r>
              <a:rPr lang="en-US" b="0" i="0" dirty="0">
                <a:solidFill>
                  <a:srgbClr val="000000"/>
                </a:solidFill>
                <a:effectLst/>
                <a:latin typeface="Arial" panose="020B0604020202020204" pitchFamily="34" charset="0"/>
              </a:rPr>
              <a:t>Solving the three equations simultaneously, we obtain b</a:t>
            </a:r>
            <a:r>
              <a:rPr lang="en-US" b="0" i="0" baseline="-25000" dirty="0">
                <a:solidFill>
                  <a:srgbClr val="000000"/>
                </a:solidFill>
                <a:effectLst/>
                <a:latin typeface="Arial" panose="020B0604020202020204" pitchFamily="34" charset="0"/>
              </a:rPr>
              <a:t>0 </a:t>
            </a:r>
            <a:r>
              <a:rPr lang="en-US" b="0" i="0" dirty="0">
                <a:solidFill>
                  <a:srgbClr val="000000"/>
                </a:solidFill>
                <a:effectLst/>
                <a:latin typeface="Arial" panose="020B0604020202020204" pitchFamily="34" charset="0"/>
              </a:rPr>
              <a:t>= −13.824567,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0.212167, and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1.999461. Thus, the regression equation of Y on 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and 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is: </a:t>
            </a:r>
          </a:p>
          <a:p>
            <a:pPr algn="ctr"/>
            <a:r>
              <a:rPr lang="en-US" b="0" i="0" dirty="0">
                <a:solidFill>
                  <a:srgbClr val="000000"/>
                </a:solidFill>
                <a:effectLst/>
                <a:latin typeface="Arial" panose="020B0604020202020204" pitchFamily="34" charset="0"/>
              </a:rPr>
              <a:t>Y</a:t>
            </a:r>
            <a:r>
              <a:rPr lang="en-US" b="0" i="0" baseline="-25000" dirty="0">
                <a:solidFill>
                  <a:srgbClr val="000000"/>
                </a:solidFill>
                <a:effectLst/>
                <a:latin typeface="Arial" panose="020B0604020202020204" pitchFamily="34" charset="0"/>
              </a:rPr>
              <a:t>C</a:t>
            </a:r>
            <a:r>
              <a:rPr lang="en-US" b="0" i="0" dirty="0">
                <a:solidFill>
                  <a:srgbClr val="000000"/>
                </a:solidFill>
                <a:effectLst/>
                <a:latin typeface="Arial" panose="020B0604020202020204" pitchFamily="34" charset="0"/>
              </a:rPr>
              <a:t>= -13.824567 + 0.212167 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+ 1.999461 X</a:t>
            </a:r>
            <a:r>
              <a:rPr lang="en-US" b="0" i="0" baseline="-25000" dirty="0">
                <a:solidFill>
                  <a:srgbClr val="000000"/>
                </a:solidFill>
                <a:effectLst/>
                <a:latin typeface="Arial" panose="020B0604020202020204" pitchFamily="34" charset="0"/>
              </a:rPr>
              <a:t>2.</a:t>
            </a:r>
            <a:endParaRPr lang="en-IN" dirty="0"/>
          </a:p>
        </p:txBody>
      </p:sp>
    </p:spTree>
    <p:extLst>
      <p:ext uri="{BB962C8B-B14F-4D97-AF65-F5344CB8AC3E}">
        <p14:creationId xmlns:p14="http://schemas.microsoft.com/office/powerpoint/2010/main" val="2262767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F4FAD-B19B-4B9D-98B2-8C7231752F29}"/>
              </a:ext>
            </a:extLst>
          </p:cNvPr>
          <p:cNvPicPr>
            <a:picLocks noChangeAspect="1"/>
          </p:cNvPicPr>
          <p:nvPr/>
        </p:nvPicPr>
        <p:blipFill rotWithShape="1">
          <a:blip r:embed="rId2"/>
          <a:srcRect l="7105" t="24268" r="34158" b="18722"/>
          <a:stretch/>
        </p:blipFill>
        <p:spPr>
          <a:xfrm>
            <a:off x="1288181" y="895149"/>
            <a:ext cx="9615638" cy="4831883"/>
          </a:xfrm>
          <a:prstGeom prst="rect">
            <a:avLst/>
          </a:prstGeom>
        </p:spPr>
      </p:pic>
    </p:spTree>
    <p:extLst>
      <p:ext uri="{BB962C8B-B14F-4D97-AF65-F5344CB8AC3E}">
        <p14:creationId xmlns:p14="http://schemas.microsoft.com/office/powerpoint/2010/main" val="579088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35B8E-98B2-44C1-A29A-99FC49365937}"/>
              </a:ext>
            </a:extLst>
          </p:cNvPr>
          <p:cNvPicPr>
            <a:picLocks noChangeAspect="1"/>
          </p:cNvPicPr>
          <p:nvPr/>
        </p:nvPicPr>
        <p:blipFill rotWithShape="1">
          <a:blip r:embed="rId2"/>
          <a:srcRect l="868" t="8681" r="1000" b="16755"/>
          <a:stretch/>
        </p:blipFill>
        <p:spPr>
          <a:xfrm>
            <a:off x="423512" y="1135781"/>
            <a:ext cx="11492564" cy="5111016"/>
          </a:xfrm>
          <a:prstGeom prst="rect">
            <a:avLst/>
          </a:prstGeom>
        </p:spPr>
      </p:pic>
    </p:spTree>
    <p:extLst>
      <p:ext uri="{BB962C8B-B14F-4D97-AF65-F5344CB8AC3E}">
        <p14:creationId xmlns:p14="http://schemas.microsoft.com/office/powerpoint/2010/main" val="1287987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C3607C-E481-4FE6-A8ED-50B230296F35}"/>
              </a:ext>
            </a:extLst>
          </p:cNvPr>
          <p:cNvPicPr>
            <a:picLocks noChangeAspect="1"/>
          </p:cNvPicPr>
          <p:nvPr/>
        </p:nvPicPr>
        <p:blipFill rotWithShape="1">
          <a:blip r:embed="rId2"/>
          <a:srcRect l="7105" t="25531" r="34790" b="19144"/>
          <a:stretch/>
        </p:blipFill>
        <p:spPr>
          <a:xfrm>
            <a:off x="1311284" y="1532822"/>
            <a:ext cx="9959899" cy="4502217"/>
          </a:xfrm>
          <a:prstGeom prst="rect">
            <a:avLst/>
          </a:prstGeom>
        </p:spPr>
      </p:pic>
    </p:spTree>
    <p:extLst>
      <p:ext uri="{BB962C8B-B14F-4D97-AF65-F5344CB8AC3E}">
        <p14:creationId xmlns:p14="http://schemas.microsoft.com/office/powerpoint/2010/main" val="1390743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42D08-4E41-4BD5-A153-730AAE002508}"/>
              </a:ext>
            </a:extLst>
          </p:cNvPr>
          <p:cNvPicPr>
            <a:picLocks noChangeAspect="1"/>
          </p:cNvPicPr>
          <p:nvPr/>
        </p:nvPicPr>
        <p:blipFill rotWithShape="1">
          <a:blip r:embed="rId2"/>
          <a:srcRect l="17447" t="23298" r="17026" b="23790"/>
          <a:stretch/>
        </p:blipFill>
        <p:spPr>
          <a:xfrm>
            <a:off x="1963553" y="998621"/>
            <a:ext cx="7988970" cy="3628724"/>
          </a:xfrm>
          <a:prstGeom prst="rect">
            <a:avLst/>
          </a:prstGeom>
        </p:spPr>
      </p:pic>
      <p:sp>
        <p:nvSpPr>
          <p:cNvPr id="5" name="TextBox 4">
            <a:extLst>
              <a:ext uri="{FF2B5EF4-FFF2-40B4-BE49-F238E27FC236}">
                <a16:creationId xmlns:a16="http://schemas.microsoft.com/office/drawing/2014/main" id="{A171E895-5EE8-4DA6-BE00-04A20557122B}"/>
              </a:ext>
            </a:extLst>
          </p:cNvPr>
          <p:cNvSpPr txBox="1"/>
          <p:nvPr/>
        </p:nvSpPr>
        <p:spPr>
          <a:xfrm>
            <a:off x="3953577" y="272534"/>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p:spTree>
    <p:extLst>
      <p:ext uri="{BB962C8B-B14F-4D97-AF65-F5344CB8AC3E}">
        <p14:creationId xmlns:p14="http://schemas.microsoft.com/office/powerpoint/2010/main" val="1853704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794D86-9A05-4CB1-BBBF-28691E400D90}"/>
              </a:ext>
            </a:extLst>
          </p:cNvPr>
          <p:cNvPicPr>
            <a:picLocks noChangeAspect="1"/>
          </p:cNvPicPr>
          <p:nvPr/>
        </p:nvPicPr>
        <p:blipFill rotWithShape="1">
          <a:blip r:embed="rId2"/>
          <a:srcRect l="15869" t="19930" r="15842" b="7088"/>
          <a:stretch/>
        </p:blipFill>
        <p:spPr>
          <a:xfrm>
            <a:off x="1472665" y="51674"/>
            <a:ext cx="8325853" cy="5005137"/>
          </a:xfrm>
          <a:prstGeom prst="rect">
            <a:avLst/>
          </a:prstGeom>
        </p:spPr>
      </p:pic>
      <p:sp>
        <p:nvSpPr>
          <p:cNvPr id="5" name="TextBox 4">
            <a:extLst>
              <a:ext uri="{FF2B5EF4-FFF2-40B4-BE49-F238E27FC236}">
                <a16:creationId xmlns:a16="http://schemas.microsoft.com/office/drawing/2014/main" id="{5EBDD477-442E-43B1-A2C0-531C7099B0E3}"/>
              </a:ext>
            </a:extLst>
          </p:cNvPr>
          <p:cNvSpPr txBox="1"/>
          <p:nvPr/>
        </p:nvSpPr>
        <p:spPr>
          <a:xfrm>
            <a:off x="1472665" y="5307068"/>
            <a:ext cx="10291812" cy="1200329"/>
          </a:xfrm>
          <a:prstGeom prst="rect">
            <a:avLst/>
          </a:prstGeom>
          <a:noFill/>
        </p:spPr>
        <p:txBody>
          <a:bodyPr wrap="square">
            <a:spAutoFit/>
          </a:bodyPr>
          <a:lstStyle/>
          <a:p>
            <a:r>
              <a:rPr lang="en-US" b="1" i="0" dirty="0">
                <a:solidFill>
                  <a:srgbClr val="000000"/>
                </a:solidFill>
                <a:effectLst/>
                <a:latin typeface="Arial" panose="020B0604020202020204" pitchFamily="34" charset="0"/>
              </a:rPr>
              <a:t>Goodness of fit</a:t>
            </a:r>
            <a:br>
              <a:rPr lang="en-US" dirty="0"/>
            </a:br>
            <a:br>
              <a:rPr lang="en-US" dirty="0"/>
            </a:br>
            <a:r>
              <a:rPr lang="en-US" b="0" i="0" dirty="0">
                <a:solidFill>
                  <a:srgbClr val="000000"/>
                </a:solidFill>
                <a:effectLst/>
                <a:latin typeface="Arial" panose="020B0604020202020204" pitchFamily="34" charset="0"/>
              </a:rPr>
              <a:t>The </a:t>
            </a:r>
            <a:r>
              <a:rPr lang="en-US" b="0" i="1" dirty="0">
                <a:solidFill>
                  <a:srgbClr val="000000"/>
                </a:solidFill>
                <a:effectLst/>
                <a:latin typeface="Arial" panose="020B0604020202020204" pitchFamily="34" charset="0"/>
              </a:rPr>
              <a:t>F</a:t>
            </a:r>
            <a:r>
              <a:rPr lang="en-US" b="0" i="0" dirty="0">
                <a:solidFill>
                  <a:srgbClr val="000000"/>
                </a:solidFill>
                <a:effectLst/>
                <a:latin typeface="Arial" panose="020B0604020202020204" pitchFamily="34" charset="0"/>
              </a:rPr>
              <a:t> table value </a:t>
            </a:r>
            <a:r>
              <a:rPr lang="en-US" b="0" i="0" u="none" strike="noStrike" dirty="0">
                <a:solidFill>
                  <a:srgbClr val="110090"/>
                </a:solidFill>
                <a:effectLst/>
                <a:latin typeface="Arial" panose="020B0604020202020204" pitchFamily="34" charset="0"/>
                <a:hlinkClick r:id="rId3"/>
              </a:rPr>
              <a:t>[Table 4]</a:t>
            </a:r>
            <a:r>
              <a:rPr lang="en-US" b="0" i="0" dirty="0">
                <a:solidFill>
                  <a:srgbClr val="000000"/>
                </a:solidFill>
                <a:effectLst/>
                <a:latin typeface="Arial" panose="020B0604020202020204" pitchFamily="34" charset="0"/>
              </a:rPr>
              <a:t> corresponding with degree of freedom n</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2 and n</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7 is 4.74. Since 285.775&gt;4.74, we ignore the null hypothesis and conclude that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or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a:t>
            </a:r>
            <a:endParaRPr lang="en-IN" dirty="0"/>
          </a:p>
        </p:txBody>
      </p:sp>
      <p:sp>
        <p:nvSpPr>
          <p:cNvPr id="7" name="TextBox 6">
            <a:extLst>
              <a:ext uri="{FF2B5EF4-FFF2-40B4-BE49-F238E27FC236}">
                <a16:creationId xmlns:a16="http://schemas.microsoft.com/office/drawing/2014/main" id="{3CC1DBAF-9FAB-4E18-9A96-78ED102B6ABC}"/>
              </a:ext>
            </a:extLst>
          </p:cNvPr>
          <p:cNvSpPr txBox="1"/>
          <p:nvPr/>
        </p:nvSpPr>
        <p:spPr>
          <a:xfrm>
            <a:off x="3260558" y="51674"/>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p:spTree>
    <p:extLst>
      <p:ext uri="{BB962C8B-B14F-4D97-AF65-F5344CB8AC3E}">
        <p14:creationId xmlns:p14="http://schemas.microsoft.com/office/powerpoint/2010/main" val="2712895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3C5DA3-4194-4509-932B-BA4E6600C794}"/>
              </a:ext>
            </a:extLst>
          </p:cNvPr>
          <p:cNvPicPr>
            <a:picLocks noChangeAspect="1"/>
          </p:cNvPicPr>
          <p:nvPr/>
        </p:nvPicPr>
        <p:blipFill>
          <a:blip r:embed="rId2"/>
          <a:stretch>
            <a:fillRect/>
          </a:stretch>
        </p:blipFill>
        <p:spPr>
          <a:xfrm>
            <a:off x="3776662" y="2590800"/>
            <a:ext cx="4638675" cy="1676400"/>
          </a:xfrm>
          <a:prstGeom prst="rect">
            <a:avLst/>
          </a:prstGeom>
        </p:spPr>
      </p:pic>
      <p:sp>
        <p:nvSpPr>
          <p:cNvPr id="3" name="TextBox 2">
            <a:extLst>
              <a:ext uri="{FF2B5EF4-FFF2-40B4-BE49-F238E27FC236}">
                <a16:creationId xmlns:a16="http://schemas.microsoft.com/office/drawing/2014/main" id="{DD1E82C9-CFD1-4C32-83DD-350427C9BD0A}"/>
              </a:ext>
            </a:extLst>
          </p:cNvPr>
          <p:cNvSpPr txBox="1"/>
          <p:nvPr/>
        </p:nvSpPr>
        <p:spPr>
          <a:xfrm>
            <a:off x="3414562" y="590689"/>
            <a:ext cx="6097604" cy="369332"/>
          </a:xfrm>
          <a:prstGeom prst="rect">
            <a:avLst/>
          </a:prstGeom>
          <a:noFill/>
        </p:spPr>
        <p:txBody>
          <a:bodyPr wrap="square">
            <a:spAutoFit/>
          </a:bodyPr>
          <a:lstStyle/>
          <a:p>
            <a:r>
              <a:rPr lang="en-US" b="1" i="0" dirty="0">
                <a:solidFill>
                  <a:srgbClr val="000000"/>
                </a:solidFill>
                <a:effectLst/>
                <a:latin typeface="Arial" panose="020B0604020202020204" pitchFamily="34" charset="0"/>
              </a:rPr>
              <a:t>Calculation of R and F-ratios</a:t>
            </a:r>
            <a:endParaRPr lang="en-IN" dirty="0"/>
          </a:p>
        </p:txBody>
      </p:sp>
      <p:sp>
        <p:nvSpPr>
          <p:cNvPr id="5" name="TextBox 4">
            <a:extLst>
              <a:ext uri="{FF2B5EF4-FFF2-40B4-BE49-F238E27FC236}">
                <a16:creationId xmlns:a16="http://schemas.microsoft.com/office/drawing/2014/main" id="{71AFCBBF-A8A9-4DE4-BC61-F3AF8DB88A49}"/>
              </a:ext>
            </a:extLst>
          </p:cNvPr>
          <p:cNvSpPr txBox="1"/>
          <p:nvPr/>
        </p:nvSpPr>
        <p:spPr>
          <a:xfrm>
            <a:off x="1479884" y="4585173"/>
            <a:ext cx="9993429" cy="1200329"/>
          </a:xfrm>
          <a:prstGeom prst="rect">
            <a:avLst/>
          </a:prstGeom>
          <a:noFill/>
        </p:spPr>
        <p:txBody>
          <a:bodyPr wrap="square">
            <a:spAutoFit/>
          </a:bodyPr>
          <a:lstStyle/>
          <a:p>
            <a:r>
              <a:rPr lang="en-US" b="1" i="0" dirty="0">
                <a:solidFill>
                  <a:srgbClr val="000000"/>
                </a:solidFill>
                <a:effectLst/>
                <a:latin typeface="Arial" panose="020B0604020202020204" pitchFamily="34" charset="0"/>
              </a:rPr>
              <a:t>Goodness of fit</a:t>
            </a:r>
            <a:br>
              <a:rPr lang="en-US" dirty="0"/>
            </a:br>
            <a:br>
              <a:rPr lang="en-US" dirty="0"/>
            </a:br>
            <a:r>
              <a:rPr lang="en-US" b="0" i="0" dirty="0">
                <a:solidFill>
                  <a:srgbClr val="000000"/>
                </a:solidFill>
                <a:effectLst/>
                <a:latin typeface="Arial" panose="020B0604020202020204" pitchFamily="34" charset="0"/>
              </a:rPr>
              <a:t>The </a:t>
            </a:r>
            <a:r>
              <a:rPr lang="en-US" b="0" i="1" dirty="0">
                <a:solidFill>
                  <a:srgbClr val="000000"/>
                </a:solidFill>
                <a:effectLst/>
                <a:latin typeface="Arial" panose="020B0604020202020204" pitchFamily="34" charset="0"/>
              </a:rPr>
              <a:t>F</a:t>
            </a:r>
            <a:r>
              <a:rPr lang="en-US" b="0" i="0" dirty="0">
                <a:solidFill>
                  <a:srgbClr val="000000"/>
                </a:solidFill>
                <a:effectLst/>
                <a:latin typeface="Arial" panose="020B0604020202020204" pitchFamily="34" charset="0"/>
              </a:rPr>
              <a:t> table value </a:t>
            </a:r>
            <a:r>
              <a:rPr lang="en-US" b="0" i="0" u="none" strike="noStrike" dirty="0">
                <a:solidFill>
                  <a:srgbClr val="110090"/>
                </a:solidFill>
                <a:effectLst/>
                <a:latin typeface="Arial" panose="020B0604020202020204" pitchFamily="34" charset="0"/>
                <a:hlinkClick r:id="rId3"/>
              </a:rPr>
              <a:t>[Table 4]</a:t>
            </a:r>
            <a:r>
              <a:rPr lang="en-US" b="0" i="0" dirty="0">
                <a:solidFill>
                  <a:srgbClr val="000000"/>
                </a:solidFill>
                <a:effectLst/>
                <a:latin typeface="Arial" panose="020B0604020202020204" pitchFamily="34" charset="0"/>
              </a:rPr>
              <a:t> corresponding with degree of freedom n</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2 and n</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 7 is 4.74. Since 285.775&gt;4.74, we ignore the null hypothesis and conclude that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or Y = b</a:t>
            </a:r>
            <a:r>
              <a:rPr lang="en-US" b="0" i="0" baseline="-25000" dirty="0">
                <a:solidFill>
                  <a:srgbClr val="000000"/>
                </a:solidFill>
                <a:effectLst/>
                <a:latin typeface="Arial" panose="020B0604020202020204" pitchFamily="34" charset="0"/>
              </a:rPr>
              <a:t>0</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1</a:t>
            </a:r>
            <a:r>
              <a:rPr lang="en-US" b="0" i="0" dirty="0">
                <a:solidFill>
                  <a:srgbClr val="000000"/>
                </a:solidFill>
                <a:effectLst/>
                <a:latin typeface="Arial" panose="020B0604020202020204" pitchFamily="34" charset="0"/>
              </a:rPr>
              <a:t>+ b</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X</a:t>
            </a:r>
            <a:r>
              <a:rPr lang="en-US" b="0" i="0" baseline="-25000" dirty="0">
                <a:solidFill>
                  <a:srgbClr val="000000"/>
                </a:solidFill>
                <a:effectLst/>
                <a:latin typeface="Arial" panose="020B0604020202020204" pitchFamily="34" charset="0"/>
              </a:rPr>
              <a:t>2</a:t>
            </a:r>
            <a:r>
              <a:rPr lang="en-US" b="0" i="0" dirty="0">
                <a:solidFill>
                  <a:srgbClr val="000000"/>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427070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14C42-411C-44AD-9E3F-995F43030D69}"/>
              </a:ext>
            </a:extLst>
          </p:cNvPr>
          <p:cNvSpPr txBox="1"/>
          <p:nvPr/>
        </p:nvSpPr>
        <p:spPr>
          <a:xfrm>
            <a:off x="96253" y="207812"/>
            <a:ext cx="11001676" cy="1477328"/>
          </a:xfrm>
          <a:prstGeom prst="rect">
            <a:avLst/>
          </a:prstGeom>
          <a:noFill/>
        </p:spPr>
        <p:txBody>
          <a:bodyPr wrap="square">
            <a:spAutoFit/>
          </a:bodyPr>
          <a:lstStyle/>
          <a:p>
            <a:r>
              <a:rPr lang="en-US" dirty="0"/>
              <a:t>The data in [Table ] are taken from a clinical trial to compare two hypotensive drugs used to lower the blood pressure during operations. The dependent variable, y, is the recovery time (in minutes) elapsing between the time at which the drug was discontinued and the time at which the systolic blood pressure had returned to 100 mmHg. The two predictors are quantity of drugs used in mg (x1 ) and mean level of systolic blood pressure during hypotension in mmHg (x2 )</a:t>
            </a:r>
            <a:endParaRPr lang="en-IN" dirty="0"/>
          </a:p>
        </p:txBody>
      </p:sp>
      <p:pic>
        <p:nvPicPr>
          <p:cNvPr id="4" name="Picture 3">
            <a:extLst>
              <a:ext uri="{FF2B5EF4-FFF2-40B4-BE49-F238E27FC236}">
                <a16:creationId xmlns:a16="http://schemas.microsoft.com/office/drawing/2014/main" id="{21108BD8-F736-4D5C-9E02-B2C8A91E0E9D}"/>
              </a:ext>
            </a:extLst>
          </p:cNvPr>
          <p:cNvPicPr>
            <a:picLocks noChangeAspect="1"/>
          </p:cNvPicPr>
          <p:nvPr/>
        </p:nvPicPr>
        <p:blipFill rotWithShape="1">
          <a:blip r:embed="rId2"/>
          <a:srcRect l="17132" t="24571" r="18842" b="11720"/>
          <a:stretch/>
        </p:blipFill>
        <p:spPr>
          <a:xfrm>
            <a:off x="1694046" y="2012399"/>
            <a:ext cx="7806089" cy="4369151"/>
          </a:xfrm>
          <a:prstGeom prst="rect">
            <a:avLst/>
          </a:prstGeom>
        </p:spPr>
      </p:pic>
    </p:spTree>
    <p:extLst>
      <p:ext uri="{BB962C8B-B14F-4D97-AF65-F5344CB8AC3E}">
        <p14:creationId xmlns:p14="http://schemas.microsoft.com/office/powerpoint/2010/main" val="217782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61864-E54E-4392-A9B7-0F6A08C3757E}"/>
              </a:ext>
            </a:extLst>
          </p:cNvPr>
          <p:cNvPicPr>
            <a:picLocks noChangeAspect="1"/>
          </p:cNvPicPr>
          <p:nvPr/>
        </p:nvPicPr>
        <p:blipFill rotWithShape="1">
          <a:blip r:embed="rId2"/>
          <a:srcRect l="17920" t="45474" r="45290" b="20000"/>
          <a:stretch/>
        </p:blipFill>
        <p:spPr>
          <a:xfrm>
            <a:off x="838200" y="1690688"/>
            <a:ext cx="7931216" cy="4783756"/>
          </a:xfrm>
          <a:prstGeom prst="rect">
            <a:avLst/>
          </a:prstGeom>
        </p:spPr>
      </p:pic>
      <p:sp>
        <p:nvSpPr>
          <p:cNvPr id="4" name="Title 3">
            <a:extLst>
              <a:ext uri="{FF2B5EF4-FFF2-40B4-BE49-F238E27FC236}">
                <a16:creationId xmlns:a16="http://schemas.microsoft.com/office/drawing/2014/main" id="{FCE5F662-CFED-4A59-AA94-0F6DA2837562}"/>
              </a:ext>
            </a:extLst>
          </p:cNvPr>
          <p:cNvSpPr>
            <a:spLocks noGrp="1"/>
          </p:cNvSpPr>
          <p:nvPr>
            <p:ph type="title"/>
          </p:nvPr>
        </p:nvSpPr>
        <p:spPr/>
        <p:txBody>
          <a:bodyPr/>
          <a:lstStyle/>
          <a:p>
            <a:r>
              <a:rPr lang="en-IN" dirty="0"/>
              <a:t>Degree of Regression</a:t>
            </a:r>
          </a:p>
        </p:txBody>
      </p:sp>
    </p:spTree>
    <p:extLst>
      <p:ext uri="{BB962C8B-B14F-4D97-AF65-F5344CB8AC3E}">
        <p14:creationId xmlns:p14="http://schemas.microsoft.com/office/powerpoint/2010/main" val="221803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442AA9AC-3386-44D7-9DEA-2DD39F974CB2}" type="slidenum">
              <a:rPr lang="en-IN" sz="1400" spc="-1">
                <a:solidFill>
                  <a:srgbClr val="FFFFFF"/>
                </a:solidFill>
                <a:latin typeface="Berlin Sans FB Demi"/>
                <a:ea typeface="DejaVu Sans"/>
              </a:rPr>
              <a:t>6</a:t>
            </a:fld>
            <a:endParaRPr lang="en-IN" sz="1400" spc="-1">
              <a:latin typeface="Arial"/>
            </a:endParaRPr>
          </a:p>
        </p:txBody>
      </p:sp>
      <p:sp>
        <p:nvSpPr>
          <p:cNvPr id="881"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2"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3"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84" name="Picture 4"/>
          <p:cNvPicPr/>
          <p:nvPr/>
        </p:nvPicPr>
        <p:blipFill>
          <a:blip r:embed="rId3"/>
          <a:srcRect t="24165"/>
          <a:stretch/>
        </p:blipFill>
        <p:spPr>
          <a:xfrm>
            <a:off x="2388000" y="936000"/>
            <a:ext cx="7695000" cy="3350520"/>
          </a:xfrm>
          <a:prstGeom prst="rect">
            <a:avLst/>
          </a:prstGeom>
          <a:ln>
            <a:noFill/>
          </a:ln>
        </p:spPr>
      </p:pic>
      <p:pic>
        <p:nvPicPr>
          <p:cNvPr id="885" name="Picture 884"/>
          <p:cNvPicPr/>
          <p:nvPr/>
        </p:nvPicPr>
        <p:blipFill>
          <a:blip r:embed="rId4"/>
          <a:srcRect t="16775"/>
          <a:stretch/>
        </p:blipFill>
        <p:spPr>
          <a:xfrm>
            <a:off x="2388000" y="3942720"/>
            <a:ext cx="7530480" cy="23032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76275BC9-E652-4850-A3F4-F8D5B270C9DB}" type="slidenum">
              <a:rPr lang="en-IN" sz="1400" spc="-1">
                <a:solidFill>
                  <a:srgbClr val="FFFFFF"/>
                </a:solidFill>
                <a:latin typeface="Berlin Sans FB Demi"/>
                <a:ea typeface="DejaVu Sans"/>
              </a:rPr>
              <a:t>7</a:t>
            </a:fld>
            <a:endParaRPr lang="en-IN" sz="1400" spc="-1">
              <a:latin typeface="Arial"/>
            </a:endParaRPr>
          </a:p>
        </p:txBody>
      </p:sp>
      <p:sp>
        <p:nvSpPr>
          <p:cNvPr id="887"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8"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89"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pic>
        <p:nvPicPr>
          <p:cNvPr id="890" name="Content Placeholder 4"/>
          <p:cNvPicPr/>
          <p:nvPr/>
        </p:nvPicPr>
        <p:blipFill>
          <a:blip r:embed="rId3"/>
          <a:stretch/>
        </p:blipFill>
        <p:spPr>
          <a:xfrm>
            <a:off x="6636000" y="2805480"/>
            <a:ext cx="3427920" cy="3313800"/>
          </a:xfrm>
          <a:prstGeom prst="rect">
            <a:avLst/>
          </a:prstGeom>
          <a:ln w="9360">
            <a:noFill/>
          </a:ln>
        </p:spPr>
      </p:pic>
      <p:sp>
        <p:nvSpPr>
          <p:cNvPr id="891" name="CustomShape 5"/>
          <p:cNvSpPr/>
          <p:nvPr/>
        </p:nvSpPr>
        <p:spPr>
          <a:xfrm>
            <a:off x="1670160" y="621072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A91D9DDA-567A-4A7F-8452-836782B37C6E}" type="slidenum">
              <a:rPr lang="en-IN" sz="1400" spc="-1">
                <a:solidFill>
                  <a:srgbClr val="FFFFFF"/>
                </a:solidFill>
                <a:latin typeface="Franklin Gothic Book"/>
                <a:ea typeface="DejaVu Sans"/>
              </a:rPr>
              <a:t>7</a:t>
            </a:fld>
            <a:endParaRPr lang="en-IN" sz="1400" spc="-1">
              <a:latin typeface="Arial"/>
            </a:endParaRPr>
          </a:p>
        </p:txBody>
      </p:sp>
      <p:pic>
        <p:nvPicPr>
          <p:cNvPr id="892" name="Content Placeholder 5"/>
          <p:cNvPicPr/>
          <p:nvPr/>
        </p:nvPicPr>
        <p:blipFill>
          <a:blip r:embed="rId4"/>
          <a:stretch/>
        </p:blipFill>
        <p:spPr>
          <a:xfrm>
            <a:off x="2181360" y="983880"/>
            <a:ext cx="4447080" cy="4044600"/>
          </a:xfrm>
          <a:prstGeom prst="rect">
            <a:avLst/>
          </a:prstGeom>
          <a:ln w="9360">
            <a:noFill/>
          </a:ln>
        </p:spPr>
      </p:pic>
      <p:pic>
        <p:nvPicPr>
          <p:cNvPr id="893" name="Picture 6"/>
          <p:cNvPicPr/>
          <p:nvPr/>
        </p:nvPicPr>
        <p:blipFill>
          <a:blip r:embed="rId5"/>
          <a:stretch/>
        </p:blipFill>
        <p:spPr>
          <a:xfrm>
            <a:off x="5715120" y="897120"/>
            <a:ext cx="4723200" cy="1751400"/>
          </a:xfrm>
          <a:prstGeom prst="rect">
            <a:avLst/>
          </a:prstGeom>
          <a:ln>
            <a:noFill/>
          </a:ln>
        </p:spPr>
      </p:pic>
      <p:sp>
        <p:nvSpPr>
          <p:cNvPr id="894" name="CustomShape 6"/>
          <p:cNvSpPr/>
          <p:nvPr/>
        </p:nvSpPr>
        <p:spPr>
          <a:xfrm>
            <a:off x="4692000" y="981720"/>
            <a:ext cx="1689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pc="-1" dirty="0">
                <a:solidFill>
                  <a:srgbClr val="000000"/>
                </a:solidFill>
                <a:latin typeface="Arial"/>
                <a:ea typeface="DejaVu Sans"/>
              </a:rPr>
              <a:t>Y = mx + b</a:t>
            </a:r>
            <a:endParaRPr lang="en-IN" spc="-1" dirty="0">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BB5955A9-F10A-47A7-B83B-03FA02995468}" type="slidenum">
              <a:rPr lang="en-IN" sz="1400" spc="-1">
                <a:solidFill>
                  <a:srgbClr val="FFFFFF"/>
                </a:solidFill>
                <a:latin typeface="Berlin Sans FB Demi"/>
                <a:ea typeface="DejaVu Sans"/>
              </a:rPr>
              <a:t>8</a:t>
            </a:fld>
            <a:endParaRPr lang="en-IN" sz="1400" spc="-1">
              <a:latin typeface="Arial"/>
            </a:endParaRPr>
          </a:p>
        </p:txBody>
      </p:sp>
      <p:sp>
        <p:nvSpPr>
          <p:cNvPr id="896"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97"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898"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sp>
        <p:nvSpPr>
          <p:cNvPr id="899" name="CustomShape 5"/>
          <p:cNvSpPr/>
          <p:nvPr/>
        </p:nvSpPr>
        <p:spPr>
          <a:xfrm>
            <a:off x="2438400" y="275040"/>
            <a:ext cx="7771320" cy="11419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91440" anchor="b">
            <a:noAutofit/>
          </a:bodyPr>
          <a:lstStyle/>
          <a:p>
            <a:pPr>
              <a:lnSpc>
                <a:spcPct val="100000"/>
              </a:lnSpc>
            </a:pPr>
            <a:r>
              <a:rPr lang="en-IN" sz="4000" b="1" spc="-1">
                <a:solidFill>
                  <a:srgbClr val="696464"/>
                </a:solidFill>
                <a:latin typeface="Franklin Gothic Book"/>
                <a:ea typeface="DejaVu Sans"/>
              </a:rPr>
              <a:t>Regression Analysis</a:t>
            </a:r>
            <a:endParaRPr lang="en-IN" sz="4000" spc="-1">
              <a:latin typeface="Arial"/>
            </a:endParaRPr>
          </a:p>
        </p:txBody>
      </p:sp>
      <p:sp>
        <p:nvSpPr>
          <p:cNvPr id="900" name="CustomShape 6"/>
          <p:cNvSpPr/>
          <p:nvPr/>
        </p:nvSpPr>
        <p:spPr>
          <a:xfrm>
            <a:off x="1670160" y="6210720"/>
            <a:ext cx="456120" cy="456120"/>
          </a:xfrm>
          <a:prstGeom prst="rect">
            <a:avLst/>
          </a:prstGeom>
          <a:solidFill>
            <a:srgbClr val="D34817"/>
          </a:solid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23E74A9D-9297-4D7F-8CD6-972B189F2877}" type="slidenum">
              <a:rPr lang="en-IN" sz="1400" spc="-1">
                <a:solidFill>
                  <a:srgbClr val="FFFFFF"/>
                </a:solidFill>
                <a:latin typeface="Franklin Gothic Book"/>
                <a:ea typeface="DejaVu Sans"/>
              </a:rPr>
              <a:t>8</a:t>
            </a:fld>
            <a:endParaRPr lang="en-IN" sz="1400" spc="-1">
              <a:latin typeface="Arial"/>
            </a:endParaRPr>
          </a:p>
        </p:txBody>
      </p:sp>
      <p:graphicFrame>
        <p:nvGraphicFramePr>
          <p:cNvPr id="901" name="Table 7"/>
          <p:cNvGraphicFramePr/>
          <p:nvPr/>
        </p:nvGraphicFramePr>
        <p:xfrm>
          <a:off x="2427600" y="727920"/>
          <a:ext cx="7772040" cy="5397840"/>
        </p:xfrm>
        <a:graphic>
          <a:graphicData uri="http://schemas.openxmlformats.org/drawingml/2006/table">
            <a:tbl>
              <a:tblPr/>
              <a:tblGrid>
                <a:gridCol w="1940760">
                  <a:extLst>
                    <a:ext uri="{9D8B030D-6E8A-4147-A177-3AD203B41FA5}">
                      <a16:colId xmlns:a16="http://schemas.microsoft.com/office/drawing/2014/main" val="20000"/>
                    </a:ext>
                  </a:extLst>
                </a:gridCol>
                <a:gridCol w="1190160">
                  <a:extLst>
                    <a:ext uri="{9D8B030D-6E8A-4147-A177-3AD203B41FA5}">
                      <a16:colId xmlns:a16="http://schemas.microsoft.com/office/drawing/2014/main" val="20001"/>
                    </a:ext>
                  </a:extLst>
                </a:gridCol>
                <a:gridCol w="1380240">
                  <a:extLst>
                    <a:ext uri="{9D8B030D-6E8A-4147-A177-3AD203B41FA5}">
                      <a16:colId xmlns:a16="http://schemas.microsoft.com/office/drawing/2014/main" val="20002"/>
                    </a:ext>
                  </a:extLst>
                </a:gridCol>
                <a:gridCol w="769680">
                  <a:extLst>
                    <a:ext uri="{9D8B030D-6E8A-4147-A177-3AD203B41FA5}">
                      <a16:colId xmlns:a16="http://schemas.microsoft.com/office/drawing/2014/main" val="20003"/>
                    </a:ext>
                  </a:extLst>
                </a:gridCol>
                <a:gridCol w="1587960">
                  <a:extLst>
                    <a:ext uri="{9D8B030D-6E8A-4147-A177-3AD203B41FA5}">
                      <a16:colId xmlns:a16="http://schemas.microsoft.com/office/drawing/2014/main" val="20004"/>
                    </a:ext>
                  </a:extLst>
                </a:gridCol>
                <a:gridCol w="903240">
                  <a:extLst>
                    <a:ext uri="{9D8B030D-6E8A-4147-A177-3AD203B41FA5}">
                      <a16:colId xmlns:a16="http://schemas.microsoft.com/office/drawing/2014/main" val="20005"/>
                    </a:ext>
                  </a:extLst>
                </a:gridCol>
              </a:tblGrid>
              <a:tr h="740880">
                <a:tc>
                  <a:txBody>
                    <a:bodyPr/>
                    <a:lstStyle/>
                    <a:p>
                      <a:pPr>
                        <a:lnSpc>
                          <a:spcPct val="100000"/>
                        </a:lnSpc>
                      </a:pPr>
                      <a:r>
                        <a:rPr lang="en-IN" sz="1100" b="0" strike="noStrike" spc="-1">
                          <a:solidFill>
                            <a:srgbClr val="000000"/>
                          </a:solidFill>
                          <a:latin typeface="Perpetua"/>
                        </a:rPr>
                        <a:t>Years of Experience xi  </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nSpc>
                          <a:spcPct val="100000"/>
                        </a:lnSpc>
                      </a:pPr>
                      <a:r>
                        <a:rPr lang="en-IN" sz="1100" b="0" strike="noStrike" spc="-1">
                          <a:solidFill>
                            <a:srgbClr val="000000"/>
                          </a:solidFill>
                          <a:latin typeface="Perpetua"/>
                        </a:rPr>
                        <a:t>Salary (in 1000$)yi</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0"/>
                  </a:ext>
                </a:extLst>
              </a:tr>
              <a:tr h="423360">
                <a:tc>
                  <a:txBody>
                    <a:bodyPr/>
                    <a:lstStyle/>
                    <a:p>
                      <a:pPr algn="r">
                        <a:lnSpc>
                          <a:spcPct val="100000"/>
                        </a:lnSpc>
                      </a:pPr>
                      <a:r>
                        <a:rPr lang="en-IN" sz="1100" b="0" strike="noStrike" spc="-1">
                          <a:solidFill>
                            <a:srgbClr val="000000"/>
                          </a:solidFill>
                          <a:latin typeface="Perpetua"/>
                        </a:rPr>
                        <a:t>2</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-30.44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169.25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30.91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1"/>
                  </a:ext>
                </a:extLst>
              </a:tr>
              <a:tr h="423360">
                <a:tc>
                  <a:txBody>
                    <a:bodyPr/>
                    <a:lstStyle/>
                    <a:p>
                      <a:pPr algn="r">
                        <a:lnSpc>
                          <a:spcPct val="100000"/>
                        </a:lnSpc>
                      </a:pPr>
                      <a:r>
                        <a:rPr lang="en-IN" sz="1100" b="0" strike="noStrike" spc="-1">
                          <a:solidFill>
                            <a:srgbClr val="000000"/>
                          </a:solidFill>
                          <a:latin typeface="Perpetua"/>
                        </a:rPr>
                        <a:t>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-17.44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79.53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20.79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2"/>
                  </a:ext>
                </a:extLst>
              </a:tr>
              <a:tr h="423360">
                <a:tc>
                  <a:txBody>
                    <a:bodyPr/>
                    <a:lstStyle/>
                    <a:p>
                      <a:pPr algn="r">
                        <a:lnSpc>
                          <a:spcPct val="100000"/>
                        </a:lnSpc>
                      </a:pPr>
                      <a:r>
                        <a:rPr lang="en-IN" sz="1100" b="0" strike="noStrike" spc="-1">
                          <a:solidFill>
                            <a:srgbClr val="000000"/>
                          </a:solidFill>
                          <a:latin typeface="Perpetua"/>
                        </a:rPr>
                        <a:t>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42</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8.81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6.55</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3"/>
                  </a:ext>
                </a:extLst>
              </a:tr>
              <a:tr h="423360">
                <a:tc>
                  <a:txBody>
                    <a:bodyPr/>
                    <a:lstStyle/>
                    <a:p>
                      <a:pPr algn="r">
                        <a:lnSpc>
                          <a:spcPct val="100000"/>
                        </a:lnSpc>
                      </a:pPr>
                      <a:r>
                        <a:rPr lang="en-IN" sz="1100" b="0" strike="noStrike" spc="-1">
                          <a:solidFill>
                            <a:srgbClr val="000000"/>
                          </a:solidFill>
                          <a:latin typeface="Perpetua"/>
                        </a:rPr>
                        <a:t>13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18.56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100.97</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29.59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4"/>
                  </a:ext>
                </a:extLst>
              </a:tr>
              <a:tr h="423360">
                <a:tc>
                  <a:txBody>
                    <a:bodyPr/>
                    <a:lstStyle/>
                    <a:p>
                      <a:pPr algn="r">
                        <a:lnSpc>
                          <a:spcPct val="100000"/>
                        </a:lnSpc>
                      </a:pPr>
                      <a:r>
                        <a:rPr lang="en-IN" sz="1100" b="0" strike="noStrike" spc="-1">
                          <a:solidFill>
                            <a:srgbClr val="000000"/>
                          </a:solidFill>
                          <a:latin typeface="Perpetua"/>
                        </a:rPr>
                        <a:t>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50</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0.44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0.19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5"/>
                  </a:ext>
                </a:extLst>
              </a:tr>
              <a:tr h="423360">
                <a:tc>
                  <a:txBody>
                    <a:bodyPr/>
                    <a:lstStyle/>
                    <a:p>
                      <a:pPr algn="r">
                        <a:lnSpc>
                          <a:spcPct val="100000"/>
                        </a:lnSpc>
                      </a:pPr>
                      <a:r>
                        <a:rPr lang="en-IN" sz="1100" b="0" strike="noStrike" spc="-1">
                          <a:solidFill>
                            <a:srgbClr val="000000"/>
                          </a:solidFill>
                          <a:latin typeface="Perpetua"/>
                        </a:rPr>
                        <a:t>16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90</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44.56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376.09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71.23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6"/>
                  </a:ext>
                </a:extLst>
              </a:tr>
              <a:tr h="423360">
                <a:tc>
                  <a:txBody>
                    <a:bodyPr/>
                    <a:lstStyle/>
                    <a:p>
                      <a:pPr algn="r">
                        <a:lnSpc>
                          <a:spcPct val="100000"/>
                        </a:lnSpc>
                      </a:pPr>
                      <a:r>
                        <a:rPr lang="en-IN" sz="1100" b="0" strike="noStrike" spc="-1">
                          <a:solidFill>
                            <a:srgbClr val="000000"/>
                          </a:solidFill>
                          <a:latin typeface="Perpetua"/>
                        </a:rPr>
                        <a:t>11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12.56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43.21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11.83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7"/>
                  </a:ext>
                </a:extLst>
              </a:tr>
              <a:tr h="423360">
                <a:tc>
                  <a:txBody>
                    <a:bodyPr/>
                    <a:lstStyle/>
                    <a:p>
                      <a:pPr algn="r">
                        <a:lnSpc>
                          <a:spcPct val="100000"/>
                        </a:lnSpc>
                      </a:pPr>
                      <a:r>
                        <a:rPr lang="en-IN" sz="1100" b="0" strike="noStrike" spc="-1">
                          <a:solidFill>
                            <a:srgbClr val="000000"/>
                          </a:solidFill>
                          <a:latin typeface="Perpetua"/>
                        </a:rPr>
                        <a:t>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-6.56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-37.44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245.61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43.03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8"/>
                  </a:ext>
                </a:extLst>
              </a:tr>
              <a:tr h="423360">
                <a:tc>
                  <a:txBody>
                    <a:bodyPr/>
                    <a:lstStyle/>
                    <a:p>
                      <a:pPr algn="r">
                        <a:lnSpc>
                          <a:spcPct val="100000"/>
                        </a:lnSpc>
                      </a:pPr>
                      <a:r>
                        <a:rPr lang="en-IN" sz="1100" b="0" strike="noStrike" spc="-1">
                          <a:solidFill>
                            <a:srgbClr val="000000"/>
                          </a:solidFill>
                          <a:latin typeface="Perpetua"/>
                        </a:rPr>
                        <a:t>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54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8.56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12.33</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2.07</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9"/>
                  </a:ext>
                </a:extLst>
              </a:tr>
              <a:tr h="423360">
                <a:tc>
                  <a:txBody>
                    <a:bodyPr/>
                    <a:lstStyle/>
                    <a:p>
                      <a:pPr algn="r">
                        <a:lnSpc>
                          <a:spcPct val="100000"/>
                        </a:lnSpc>
                      </a:pPr>
                      <a:r>
                        <a:rPr lang="en-IN" sz="1100" b="0" strike="noStrike" spc="-1">
                          <a:solidFill>
                            <a:srgbClr val="000000"/>
                          </a:solidFill>
                          <a:latin typeface="Perpetua"/>
                        </a:rPr>
                        <a:t>7.56</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45.44</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1037.81</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pPr algn="r">
                        <a:lnSpc>
                          <a:spcPct val="100000"/>
                        </a:lnSpc>
                      </a:pPr>
                      <a:r>
                        <a:rPr lang="en-IN" sz="1100" b="0" strike="noStrike" spc="-1">
                          <a:solidFill>
                            <a:srgbClr val="000000"/>
                          </a:solidFill>
                          <a:latin typeface="Perpetua"/>
                        </a:rPr>
                        <a:t>216.19</a:t>
                      </a:r>
                      <a:endParaRPr lang="en-IN"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10"/>
                  </a:ext>
                </a:extLst>
              </a:tr>
              <a:tr h="423360">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11"/>
                  </a:ext>
                </a:extLst>
              </a:tr>
            </a:tbl>
          </a:graphicData>
        </a:graphic>
      </p:graphicFrame>
      <p:pic>
        <p:nvPicPr>
          <p:cNvPr id="902" name="Picture 13"/>
          <p:cNvPicPr/>
          <p:nvPr/>
        </p:nvPicPr>
        <p:blipFill>
          <a:blip r:embed="rId3"/>
          <a:stretch/>
        </p:blipFill>
        <p:spPr>
          <a:xfrm>
            <a:off x="5886480" y="686520"/>
            <a:ext cx="675000" cy="430200"/>
          </a:xfrm>
          <a:prstGeom prst="rect">
            <a:avLst/>
          </a:prstGeom>
          <a:ln>
            <a:noFill/>
          </a:ln>
        </p:spPr>
      </p:pic>
      <p:pic>
        <p:nvPicPr>
          <p:cNvPr id="903" name="Picture 14"/>
          <p:cNvPicPr/>
          <p:nvPr/>
        </p:nvPicPr>
        <p:blipFill>
          <a:blip r:embed="rId4"/>
          <a:stretch/>
        </p:blipFill>
        <p:spPr>
          <a:xfrm>
            <a:off x="7056120" y="700560"/>
            <a:ext cx="625320" cy="402120"/>
          </a:xfrm>
          <a:prstGeom prst="rect">
            <a:avLst/>
          </a:prstGeom>
          <a:ln>
            <a:noFill/>
          </a:ln>
        </p:spPr>
      </p:pic>
      <p:pic>
        <p:nvPicPr>
          <p:cNvPr id="904" name="Picture 15"/>
          <p:cNvPicPr/>
          <p:nvPr/>
        </p:nvPicPr>
        <p:blipFill>
          <a:blip r:embed="rId5"/>
          <a:stretch/>
        </p:blipFill>
        <p:spPr>
          <a:xfrm>
            <a:off x="8141520" y="750960"/>
            <a:ext cx="1112400" cy="513360"/>
          </a:xfrm>
          <a:prstGeom prst="rect">
            <a:avLst/>
          </a:prstGeom>
          <a:ln>
            <a:noFill/>
          </a:ln>
        </p:spPr>
      </p:pic>
      <p:pic>
        <p:nvPicPr>
          <p:cNvPr id="905" name="Picture 16"/>
          <p:cNvPicPr/>
          <p:nvPr/>
        </p:nvPicPr>
        <p:blipFill>
          <a:blip r:embed="rId6"/>
          <a:stretch/>
        </p:blipFill>
        <p:spPr>
          <a:xfrm>
            <a:off x="9532920" y="719280"/>
            <a:ext cx="665280" cy="416160"/>
          </a:xfrm>
          <a:prstGeom prst="rect">
            <a:avLst/>
          </a:prstGeom>
          <a:ln>
            <a:noFill/>
          </a:ln>
        </p:spPr>
      </p:pic>
      <p:sp>
        <p:nvSpPr>
          <p:cNvPr id="906" name="CustomShape 8"/>
          <p:cNvSpPr/>
          <p:nvPr/>
        </p:nvSpPr>
        <p:spPr>
          <a:xfrm>
            <a:off x="2676360" y="361440"/>
            <a:ext cx="7771320" cy="235800"/>
          </a:xfrm>
          <a:prstGeom prst="rect">
            <a:avLst/>
          </a:prstGeom>
          <a:noFill/>
          <a:ln w="9360">
            <a:noFill/>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ustomShape 1"/>
          <p:cNvSpPr/>
          <p:nvPr/>
        </p:nvSpPr>
        <p:spPr>
          <a:xfrm>
            <a:off x="1670160" y="6210360"/>
            <a:ext cx="455400" cy="455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noAutofit/>
          </a:bodyPr>
          <a:lstStyle/>
          <a:p>
            <a:pPr algn="ctr">
              <a:lnSpc>
                <a:spcPct val="100000"/>
              </a:lnSpc>
            </a:pPr>
            <a:fld id="{32E09911-D8D9-4887-9DE4-2C6AB35FAF9E}" type="slidenum">
              <a:rPr lang="en-IN" sz="1400" spc="-1">
                <a:solidFill>
                  <a:srgbClr val="FFFFFF"/>
                </a:solidFill>
                <a:latin typeface="Berlin Sans FB Demi"/>
                <a:ea typeface="DejaVu Sans"/>
              </a:rPr>
              <a:t>9</a:t>
            </a:fld>
            <a:endParaRPr lang="en-IN" sz="1400" spc="-1">
              <a:latin typeface="Arial"/>
            </a:endParaRPr>
          </a:p>
        </p:txBody>
      </p:sp>
      <p:sp>
        <p:nvSpPr>
          <p:cNvPr id="908" name="Line 2"/>
          <p:cNvSpPr/>
          <p:nvPr/>
        </p:nvSpPr>
        <p:spPr>
          <a:xfrm>
            <a:off x="1687440" y="836280"/>
            <a:ext cx="8762760" cy="180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09" name="Line 3"/>
          <p:cNvSpPr/>
          <p:nvPr/>
        </p:nvSpPr>
        <p:spPr>
          <a:xfrm>
            <a:off x="1752600" y="6246720"/>
            <a:ext cx="8762760" cy="1440"/>
          </a:xfrm>
          <a:prstGeom prst="line">
            <a:avLst/>
          </a:prstGeom>
          <a:ln w="28440">
            <a:solidFill>
              <a:srgbClr val="00B686"/>
            </a:solidFill>
            <a:round/>
          </a:ln>
        </p:spPr>
        <p:style>
          <a:lnRef idx="0">
            <a:scrgbClr r="0" g="0" b="0"/>
          </a:lnRef>
          <a:fillRef idx="0">
            <a:scrgbClr r="0" g="0" b="0"/>
          </a:fillRef>
          <a:effectRef idx="0">
            <a:scrgbClr r="0" g="0" b="0"/>
          </a:effectRef>
          <a:fontRef idx="minor"/>
        </p:style>
      </p:sp>
      <p:sp>
        <p:nvSpPr>
          <p:cNvPr id="910" name="CustomShape 4"/>
          <p:cNvSpPr/>
          <p:nvPr/>
        </p:nvSpPr>
        <p:spPr>
          <a:xfrm>
            <a:off x="2879760" y="152280"/>
            <a:ext cx="7294320" cy="628560"/>
          </a:xfrm>
          <a:prstGeom prst="rect">
            <a:avLst/>
          </a:prstGeom>
          <a:noFill/>
          <a:ln w="9360">
            <a:noFill/>
          </a:ln>
        </p:spPr>
        <p:style>
          <a:lnRef idx="0">
            <a:scrgbClr r="0" g="0" b="0"/>
          </a:lnRef>
          <a:fillRef idx="0">
            <a:scrgbClr r="0" g="0" b="0"/>
          </a:fillRef>
          <a:effectRef idx="0">
            <a:scrgbClr r="0" g="0" b="0"/>
          </a:effectRef>
          <a:fontRef idx="minor"/>
        </p:style>
        <p:txBody>
          <a:bodyPr lIns="92160" tIns="46080" rIns="92160" bIns="46080" anchor="ctr">
            <a:noAutofit/>
          </a:bodyPr>
          <a:lstStyle/>
          <a:p>
            <a:pPr algn="ctr">
              <a:lnSpc>
                <a:spcPct val="100000"/>
              </a:lnSpc>
            </a:pPr>
            <a:r>
              <a:rPr lang="en-IN" sz="3200" b="1" spc="-1">
                <a:solidFill>
                  <a:srgbClr val="3333FF"/>
                </a:solidFill>
                <a:latin typeface="Tahoma"/>
                <a:ea typeface="DejaVu Sans"/>
              </a:rPr>
              <a:t>Introduction to Regression</a:t>
            </a:r>
            <a:endParaRPr lang="en-IN" sz="3200" spc="-1">
              <a:latin typeface="Arial"/>
            </a:endParaRPr>
          </a:p>
        </p:txBody>
      </p:sp>
      <p:graphicFrame>
        <p:nvGraphicFramePr>
          <p:cNvPr id="911" name="Table 5"/>
          <p:cNvGraphicFramePr/>
          <p:nvPr/>
        </p:nvGraphicFramePr>
        <p:xfrm>
          <a:off x="2127720" y="1676880"/>
          <a:ext cx="8083440" cy="4266720"/>
        </p:xfrm>
        <a:graphic>
          <a:graphicData uri="http://schemas.openxmlformats.org/drawingml/2006/table">
            <a:tbl>
              <a:tblPr/>
              <a:tblGrid>
                <a:gridCol w="8083440">
                  <a:extLst>
                    <a:ext uri="{9D8B030D-6E8A-4147-A177-3AD203B41FA5}">
                      <a16:colId xmlns:a16="http://schemas.microsoft.com/office/drawing/2014/main" val="20000"/>
                    </a:ext>
                  </a:extLst>
                </a:gridCol>
              </a:tblGrid>
              <a:tr h="711000">
                <a:tc>
                  <a:txBody>
                    <a:bodyPr/>
                    <a:lstStyle/>
                    <a:p>
                      <a:pPr>
                        <a:lnSpc>
                          <a:spcPct val="100000"/>
                        </a:lnSpc>
                      </a:pPr>
                      <a:r>
                        <a:rPr lang="en-IN" sz="1600" b="0" strike="noStrike" spc="-1">
                          <a:solidFill>
                            <a:srgbClr val="000000"/>
                          </a:solidFill>
                          <a:latin typeface="Perpetua"/>
                        </a:rPr>
                        <a:t>m = 1037.8 / 216.19</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0"/>
                  </a:ext>
                </a:extLst>
              </a:tr>
              <a:tr h="355320">
                <a:tc>
                  <a:txBody>
                    <a:bodyPr/>
                    <a:lstStyle/>
                    <a:p>
                      <a:pPr>
                        <a:lnSpc>
                          <a:spcPct val="100000"/>
                        </a:lnSpc>
                      </a:pPr>
                      <a:r>
                        <a:rPr lang="en-IN" sz="1600" b="0" strike="noStrike" spc="-1">
                          <a:solidFill>
                            <a:srgbClr val="000000"/>
                          </a:solidFill>
                          <a:latin typeface="Perpetua"/>
                        </a:rPr>
                        <a:t>m = 4.80</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1"/>
                  </a:ext>
                </a:extLst>
              </a:tr>
              <a:tr h="1066680">
                <a:tc>
                  <a:txBody>
                    <a:bodyPr/>
                    <a:lstStyle/>
                    <a:p>
                      <a:pPr>
                        <a:lnSpc>
                          <a:spcPct val="100000"/>
                        </a:lnSpc>
                      </a:pPr>
                      <a:r>
                        <a:rPr lang="en-IN" sz="1600" b="0" strike="noStrike" spc="-1">
                          <a:solidFill>
                            <a:srgbClr val="000000"/>
                          </a:solidFill>
                          <a:latin typeface="Perpetua"/>
                        </a:rPr>
                        <a:t>b = 45.44 - 4.80 * 7.56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2"/>
                  </a:ext>
                </a:extLst>
              </a:tr>
              <a:tr h="1422360">
                <a:tc>
                  <a:txBody>
                    <a:bodyPr/>
                    <a:lstStyle/>
                    <a:p>
                      <a:pPr>
                        <a:lnSpc>
                          <a:spcPct val="100000"/>
                        </a:lnSpc>
                      </a:pPr>
                      <a:r>
                        <a:rPr lang="en-IN" sz="1600" b="0" strike="noStrike" spc="-1">
                          <a:solidFill>
                            <a:srgbClr val="000000"/>
                          </a:solidFill>
                          <a:latin typeface="Perpetua"/>
                        </a:rPr>
                        <a:t>Hence, y = mx + b → 4.80x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3"/>
                  </a:ext>
                </a:extLst>
              </a:tr>
              <a:tr h="711360">
                <a:tc>
                  <a:txBody>
                    <a:bodyPr/>
                    <a:lstStyle/>
                    <a:p>
                      <a:pPr>
                        <a:lnSpc>
                          <a:spcPct val="100000"/>
                        </a:lnSpc>
                      </a:pPr>
                      <a:r>
                        <a:rPr lang="en-IN" sz="1600" b="0" strike="noStrike" spc="-1">
                          <a:solidFill>
                            <a:srgbClr val="000000"/>
                          </a:solidFill>
                          <a:latin typeface="Perpetua"/>
                        </a:rPr>
                        <a:t>y = 4.80x + 9.15</a:t>
                      </a:r>
                      <a:endParaRPr lang="en-IN" sz="16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F7E8E7"/>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9179B61036B479E5554F305409592" ma:contentTypeVersion="8" ma:contentTypeDescription="Create a new document." ma:contentTypeScope="" ma:versionID="9b2e0ed5b35b0b2d108939dd2cff4611">
  <xsd:schema xmlns:xsd="http://www.w3.org/2001/XMLSchema" xmlns:xs="http://www.w3.org/2001/XMLSchema" xmlns:p="http://schemas.microsoft.com/office/2006/metadata/properties" xmlns:ns2="dfd4f541-50ab-4cd2-9519-63361a2e7175" targetNamespace="http://schemas.microsoft.com/office/2006/metadata/properties" ma:root="true" ma:fieldsID="1297e9fbb7113aee5479273f11f6eaad" ns2:_="">
    <xsd:import namespace="dfd4f541-50ab-4cd2-9519-63361a2e717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d4f541-50ab-4cd2-9519-63361a2e71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D69B72-E9F3-40E4-A28F-CEC210049660}"/>
</file>

<file path=customXml/itemProps2.xml><?xml version="1.0" encoding="utf-8"?>
<ds:datastoreItem xmlns:ds="http://schemas.openxmlformats.org/officeDocument/2006/customXml" ds:itemID="{526615BD-47D9-4880-9F0F-F6DC30435690}"/>
</file>

<file path=customXml/itemProps3.xml><?xml version="1.0" encoding="utf-8"?>
<ds:datastoreItem xmlns:ds="http://schemas.openxmlformats.org/officeDocument/2006/customXml" ds:itemID="{B5D97EBA-F9F9-4F60-BF93-95158803EBAE}"/>
</file>

<file path=docProps/app.xml><?xml version="1.0" encoding="utf-8"?>
<Properties xmlns="http://schemas.openxmlformats.org/officeDocument/2006/extended-properties" xmlns:vt="http://schemas.openxmlformats.org/officeDocument/2006/docPropsVTypes">
  <TotalTime>635</TotalTime>
  <Words>2918</Words>
  <Application>Microsoft Office PowerPoint</Application>
  <PresentationFormat>Widescreen</PresentationFormat>
  <Paragraphs>302</Paragraphs>
  <Slides>48</Slides>
  <Notes>13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Arial</vt:lpstr>
      <vt:lpstr>Barlow</vt:lpstr>
      <vt:lpstr>Berlin Sans FB Demi</vt:lpstr>
      <vt:lpstr>Calibri</vt:lpstr>
      <vt:lpstr>Calibri Light</vt:lpstr>
      <vt:lpstr>droid sans</vt:lpstr>
      <vt:lpstr>Franklin Gothic Book</vt:lpstr>
      <vt:lpstr>Helvetica</vt:lpstr>
      <vt:lpstr>inherit</vt:lpstr>
      <vt:lpstr>Lato</vt:lpstr>
      <vt:lpstr>Perpetua</vt:lpstr>
      <vt:lpstr>Source Serif Pro</vt:lpstr>
      <vt:lpstr>Tahoma</vt:lpstr>
      <vt:lpstr>Wingdings</vt:lpstr>
      <vt:lpstr>Wingdings 2</vt:lpstr>
      <vt:lpstr>Office Theme</vt:lpstr>
      <vt:lpstr>Chapter 3</vt:lpstr>
      <vt:lpstr>PowerPoint Presentation</vt:lpstr>
      <vt:lpstr>PowerPoint Presentation</vt:lpstr>
      <vt:lpstr>PowerPoint Presentation</vt:lpstr>
      <vt:lpstr>Degree of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Multiple linear regression   </vt:lpstr>
      <vt:lpstr>Multiple Linear Regression</vt:lpstr>
      <vt:lpstr>Multiple Linear Regression</vt:lpstr>
      <vt:lpstr>Multiple Linear Regression</vt:lpstr>
      <vt:lpstr>Multiple Linear Regression</vt:lpstr>
      <vt:lpstr>Multiple Linear Regression</vt:lpstr>
      <vt:lpstr>Multiple Linear Regression</vt:lpstr>
      <vt:lpstr>PowerPoint Presentation</vt:lpstr>
      <vt:lpstr>PowerPoint Presentation</vt:lpstr>
      <vt:lpstr>PowerPoint Presentation</vt:lpstr>
      <vt:lpstr>PowerPoint Presentation</vt:lpstr>
      <vt:lpstr>Multiple Linear Regression</vt:lpstr>
      <vt:lpstr>Regression model evaluation metrics </vt:lpstr>
      <vt:lpstr>Regression model evaluation metrics</vt:lpstr>
      <vt:lpstr>Testing Significance overall significance of Overall fit of the model,</vt:lpstr>
      <vt:lpstr>PowerPoint Presentation</vt:lpstr>
      <vt:lpstr>PowerPoint Presentation</vt:lpstr>
      <vt:lpstr>P-Value </vt:lpstr>
      <vt:lpstr>P-Value</vt:lpstr>
      <vt:lpstr>P-Value and Statistical Significance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Kavita Shirsat</dc:creator>
  <cp:lastModifiedBy>Kavita Shirsat</cp:lastModifiedBy>
  <cp:revision>16</cp:revision>
  <dcterms:created xsi:type="dcterms:W3CDTF">2022-03-14T01:49:24Z</dcterms:created>
  <dcterms:modified xsi:type="dcterms:W3CDTF">2024-02-23T04:33:38Z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0x010100B969179B61036B479E5554F305409592</vt:lpwstr>
  </property>
</Properties>
</file>